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9"/>
  </p:notesMasterIdLst>
  <p:sldIdLst>
    <p:sldId id="265" r:id="rId5"/>
    <p:sldId id="332" r:id="rId6"/>
    <p:sldId id="381" r:id="rId7"/>
    <p:sldId id="382" r:id="rId8"/>
    <p:sldId id="390" r:id="rId9"/>
    <p:sldId id="335" r:id="rId10"/>
    <p:sldId id="391" r:id="rId11"/>
    <p:sldId id="392" r:id="rId12"/>
    <p:sldId id="393" r:id="rId13"/>
    <p:sldId id="394" r:id="rId14"/>
    <p:sldId id="395" r:id="rId15"/>
    <p:sldId id="396" r:id="rId16"/>
    <p:sldId id="397" r:id="rId17"/>
    <p:sldId id="388" r:id="rId18"/>
    <p:sldId id="398" r:id="rId19"/>
    <p:sldId id="400" r:id="rId20"/>
    <p:sldId id="384" r:id="rId21"/>
    <p:sldId id="399" r:id="rId22"/>
    <p:sldId id="401" r:id="rId23"/>
    <p:sldId id="402" r:id="rId24"/>
    <p:sldId id="404" r:id="rId25"/>
    <p:sldId id="405" r:id="rId26"/>
    <p:sldId id="406" r:id="rId27"/>
    <p:sldId id="407" r:id="rId28"/>
    <p:sldId id="408" r:id="rId29"/>
    <p:sldId id="389" r:id="rId30"/>
    <p:sldId id="385" r:id="rId31"/>
    <p:sldId id="410" r:id="rId32"/>
    <p:sldId id="409" r:id="rId33"/>
    <p:sldId id="411" r:id="rId34"/>
    <p:sldId id="412" r:id="rId35"/>
    <p:sldId id="413" r:id="rId36"/>
    <p:sldId id="386" r:id="rId37"/>
    <p:sldId id="267" r:id="rId38"/>
  </p:sldIdLst>
  <p:sldSz cx="12192000" cy="6858000"/>
  <p:notesSz cx="6858000" cy="9144000"/>
  <p:defaultText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1F5"/>
    <a:srgbClr val="1B55DC"/>
    <a:srgbClr val="0D0D0F"/>
    <a:srgbClr val="4764A8"/>
    <a:srgbClr val="FFFFFF"/>
    <a:srgbClr val="173839"/>
    <a:srgbClr val="74BA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00" autoAdjust="0"/>
    <p:restoredTop sz="94660"/>
  </p:normalViewPr>
  <p:slideViewPr>
    <p:cSldViewPr snapToGrid="0">
      <p:cViewPr>
        <p:scale>
          <a:sx n="77" d="100"/>
          <a:sy n="77" d="100"/>
        </p:scale>
        <p:origin x="744" y="82"/>
      </p:cViewPr>
      <p:guideLst/>
    </p:cSldViewPr>
  </p:slideViewPr>
  <p:notesTextViewPr>
    <p:cViewPr>
      <p:scale>
        <a:sx n="1" d="1"/>
        <a:sy n="1" d="1"/>
      </p:scale>
      <p:origin x="0" y="0"/>
    </p:cViewPr>
  </p:notesText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991BC4-9449-436F-BD4F-9617BF82A5B3}" type="datetimeFigureOut">
              <a:rPr lang="pt-BR" smtClean="0"/>
              <a:t>01/09/2025</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4BA61E-4923-4B51-A11B-3B835291C89A}" type="slidenum">
              <a:rPr lang="pt-BR" smtClean="0"/>
              <a:t>‹nº›</a:t>
            </a:fld>
            <a:endParaRPr lang="pt-BR"/>
          </a:p>
        </p:txBody>
      </p:sp>
    </p:spTree>
    <p:extLst>
      <p:ext uri="{BB962C8B-B14F-4D97-AF65-F5344CB8AC3E}">
        <p14:creationId xmlns:p14="http://schemas.microsoft.com/office/powerpoint/2010/main" val="451453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90ED2-8A0A-6E13-75AF-F337D9B89C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BR"/>
          </a:p>
        </p:txBody>
      </p:sp>
      <p:sp>
        <p:nvSpPr>
          <p:cNvPr id="3" name="Subtitle 2">
            <a:extLst>
              <a:ext uri="{FF2B5EF4-FFF2-40B4-BE49-F238E27FC236}">
                <a16:creationId xmlns:a16="http://schemas.microsoft.com/office/drawing/2014/main" id="{8D2AAD8D-812D-9C0D-9068-3770B74CB0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BR"/>
          </a:p>
        </p:txBody>
      </p:sp>
      <p:sp>
        <p:nvSpPr>
          <p:cNvPr id="4" name="Date Placeholder 3">
            <a:extLst>
              <a:ext uri="{FF2B5EF4-FFF2-40B4-BE49-F238E27FC236}">
                <a16:creationId xmlns:a16="http://schemas.microsoft.com/office/drawing/2014/main" id="{0126C543-0811-8948-3CFF-709C6C18EB9D}"/>
              </a:ext>
            </a:extLst>
          </p:cNvPr>
          <p:cNvSpPr>
            <a:spLocks noGrp="1"/>
          </p:cNvSpPr>
          <p:nvPr>
            <p:ph type="dt" sz="half" idx="10"/>
          </p:nvPr>
        </p:nvSpPr>
        <p:spPr/>
        <p:txBody>
          <a:bodyPr/>
          <a:lstStyle/>
          <a:p>
            <a:fld id="{52048280-DEC5-6740-B170-5C849DC1A91D}" type="datetimeFigureOut">
              <a:rPr lang="en-BR" smtClean="0"/>
              <a:t>09/01/2025</a:t>
            </a:fld>
            <a:endParaRPr lang="en-BR"/>
          </a:p>
        </p:txBody>
      </p:sp>
      <p:sp>
        <p:nvSpPr>
          <p:cNvPr id="5" name="Footer Placeholder 4">
            <a:extLst>
              <a:ext uri="{FF2B5EF4-FFF2-40B4-BE49-F238E27FC236}">
                <a16:creationId xmlns:a16="http://schemas.microsoft.com/office/drawing/2014/main" id="{2DDEF88A-7D44-D892-1C2E-0AB2ECAB7751}"/>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F0F59EAF-8F4A-451C-0F33-804AD4CDC7E8}"/>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11" name="Imagem 10" descr="Uma imagem contendo Texto&#10;&#10;O conteúdo gerado por IA pode estar incorreto.">
            <a:extLst>
              <a:ext uri="{FF2B5EF4-FFF2-40B4-BE49-F238E27FC236}">
                <a16:creationId xmlns:a16="http://schemas.microsoft.com/office/drawing/2014/main" id="{08228982-976A-E224-AE0E-56DF94D1F90A}"/>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2" name="Imagem 11" descr="Uma imagem contendo Texto&#10;&#10;O conteúdo gerado por IA pode estar incorreto.">
            <a:extLst>
              <a:ext uri="{FF2B5EF4-FFF2-40B4-BE49-F238E27FC236}">
                <a16:creationId xmlns:a16="http://schemas.microsoft.com/office/drawing/2014/main" id="{4B37F5B7-E427-636B-B92D-6FBDBC840CAC}"/>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3" name="Imagem 12" descr="Uma imagem contendo Texto&#10;&#10;O conteúdo gerado por IA pode estar incorreto.">
            <a:extLst>
              <a:ext uri="{FF2B5EF4-FFF2-40B4-BE49-F238E27FC236}">
                <a16:creationId xmlns:a16="http://schemas.microsoft.com/office/drawing/2014/main" id="{498FC5D5-7E7E-232A-56CF-7BF680C919A0}"/>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2999750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477EC-B27C-CC22-F218-62E1F3560E54}"/>
              </a:ext>
            </a:extLst>
          </p:cNvPr>
          <p:cNvSpPr>
            <a:spLocks noGrp="1"/>
          </p:cNvSpPr>
          <p:nvPr>
            <p:ph type="title"/>
          </p:nvPr>
        </p:nvSpPr>
        <p:spPr/>
        <p:txBody>
          <a:bodyPr/>
          <a:lstStyle/>
          <a:p>
            <a:r>
              <a:rPr lang="en-US"/>
              <a:t>Click to edit Master title style</a:t>
            </a:r>
            <a:endParaRPr lang="en-BR"/>
          </a:p>
        </p:txBody>
      </p:sp>
      <p:sp>
        <p:nvSpPr>
          <p:cNvPr id="3" name="Vertical Text Placeholder 2">
            <a:extLst>
              <a:ext uri="{FF2B5EF4-FFF2-40B4-BE49-F238E27FC236}">
                <a16:creationId xmlns:a16="http://schemas.microsoft.com/office/drawing/2014/main" id="{0C3AD246-5BF0-F7AB-2932-194E3C640B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86F80D61-F3E7-81C3-CFB4-CDE8DCB39934}"/>
              </a:ext>
            </a:extLst>
          </p:cNvPr>
          <p:cNvSpPr>
            <a:spLocks noGrp="1"/>
          </p:cNvSpPr>
          <p:nvPr>
            <p:ph type="dt" sz="half" idx="10"/>
          </p:nvPr>
        </p:nvSpPr>
        <p:spPr/>
        <p:txBody>
          <a:bodyPr/>
          <a:lstStyle/>
          <a:p>
            <a:fld id="{52048280-DEC5-6740-B170-5C849DC1A91D}" type="datetimeFigureOut">
              <a:rPr lang="en-BR" smtClean="0"/>
              <a:t>09/01/2025</a:t>
            </a:fld>
            <a:endParaRPr lang="en-BR"/>
          </a:p>
        </p:txBody>
      </p:sp>
      <p:sp>
        <p:nvSpPr>
          <p:cNvPr id="5" name="Footer Placeholder 4">
            <a:extLst>
              <a:ext uri="{FF2B5EF4-FFF2-40B4-BE49-F238E27FC236}">
                <a16:creationId xmlns:a16="http://schemas.microsoft.com/office/drawing/2014/main" id="{A63C317A-96D7-706C-7A80-DB8BA3E54F8F}"/>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36A2A25A-E4A8-C2FB-2DF1-E9A8A8D3BA4F}"/>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7" name="Picture 6" descr="A logo with green and black text&#10;&#10;Description automatically generated">
            <a:extLst>
              <a:ext uri="{FF2B5EF4-FFF2-40B4-BE49-F238E27FC236}">
                <a16:creationId xmlns:a16="http://schemas.microsoft.com/office/drawing/2014/main" id="{159A19D1-1E2E-3CA1-74E1-9B0E70E1DDB2}"/>
              </a:ext>
            </a:extLst>
          </p:cNvPr>
          <p:cNvPicPr>
            <a:picLocks noChangeAspect="1"/>
          </p:cNvPicPr>
          <p:nvPr userDrawn="1"/>
        </p:nvPicPr>
        <p:blipFill>
          <a:blip r:embed="rId2"/>
          <a:stretch>
            <a:fillRect/>
          </a:stretch>
        </p:blipFill>
        <p:spPr>
          <a:xfrm>
            <a:off x="11182864" y="185352"/>
            <a:ext cx="810265" cy="785526"/>
          </a:xfrm>
          <a:prstGeom prst="rect">
            <a:avLst/>
          </a:prstGeom>
        </p:spPr>
      </p:pic>
      <p:pic>
        <p:nvPicPr>
          <p:cNvPr id="8" name="Picture 4">
            <a:extLst>
              <a:ext uri="{FF2B5EF4-FFF2-40B4-BE49-F238E27FC236}">
                <a16:creationId xmlns:a16="http://schemas.microsoft.com/office/drawing/2014/main" id="{8A636BC5-83EE-6FD9-35E5-43C7D87DC3F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517066" y="6484985"/>
            <a:ext cx="3578610" cy="373015"/>
          </a:xfrm>
          <a:prstGeom prst="rect">
            <a:avLst/>
          </a:prstGeom>
        </p:spPr>
      </p:pic>
      <p:sp>
        <p:nvSpPr>
          <p:cNvPr id="9" name="Fluxograma: Processo Alternativo 13">
            <a:extLst>
              <a:ext uri="{FF2B5EF4-FFF2-40B4-BE49-F238E27FC236}">
                <a16:creationId xmlns:a16="http://schemas.microsoft.com/office/drawing/2014/main" id="{9C5386BC-C7AE-A9D4-2BC6-3B49E55CE3FE}"/>
              </a:ext>
            </a:extLst>
          </p:cNvPr>
          <p:cNvSpPr/>
          <p:nvPr userDrawn="1"/>
        </p:nvSpPr>
        <p:spPr>
          <a:xfrm>
            <a:off x="268109" y="598682"/>
            <a:ext cx="1151828" cy="117311"/>
          </a:xfrm>
          <a:prstGeom prst="flowChartAlternateProcess">
            <a:avLst/>
          </a:prstGeom>
          <a:gradFill>
            <a:gsLst>
              <a:gs pos="0">
                <a:srgbClr val="92D050"/>
              </a:gs>
              <a:gs pos="0">
                <a:srgbClr val="92D050"/>
              </a:gs>
              <a:gs pos="100000">
                <a:srgbClr val="20AC7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 name="Picture 6" descr="A green line art of a robot arm and a virtual reality headset&#10;&#10;Description automatically generated">
            <a:extLst>
              <a:ext uri="{FF2B5EF4-FFF2-40B4-BE49-F238E27FC236}">
                <a16:creationId xmlns:a16="http://schemas.microsoft.com/office/drawing/2014/main" id="{A5FE4CF8-76FA-59A2-5FDB-5B33E140357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666704"/>
            <a:ext cx="4566634" cy="1191296"/>
          </a:xfrm>
          <a:prstGeom prst="rect">
            <a:avLst/>
          </a:prstGeom>
        </p:spPr>
      </p:pic>
    </p:spTree>
    <p:extLst>
      <p:ext uri="{BB962C8B-B14F-4D97-AF65-F5344CB8AC3E}">
        <p14:creationId xmlns:p14="http://schemas.microsoft.com/office/powerpoint/2010/main" val="213602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1DA4F84-A1D4-08BC-BD4F-48EA57404AB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BR"/>
          </a:p>
        </p:txBody>
      </p:sp>
      <p:sp>
        <p:nvSpPr>
          <p:cNvPr id="3" name="Vertical Text Placeholder 2">
            <a:extLst>
              <a:ext uri="{FF2B5EF4-FFF2-40B4-BE49-F238E27FC236}">
                <a16:creationId xmlns:a16="http://schemas.microsoft.com/office/drawing/2014/main" id="{07AFE439-25FD-A81F-1E96-835329B951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B69A1AF7-5362-F783-E053-BA637AE5D966}"/>
              </a:ext>
            </a:extLst>
          </p:cNvPr>
          <p:cNvSpPr>
            <a:spLocks noGrp="1"/>
          </p:cNvSpPr>
          <p:nvPr>
            <p:ph type="dt" sz="half" idx="10"/>
          </p:nvPr>
        </p:nvSpPr>
        <p:spPr/>
        <p:txBody>
          <a:bodyPr/>
          <a:lstStyle/>
          <a:p>
            <a:fld id="{52048280-DEC5-6740-B170-5C849DC1A91D}" type="datetimeFigureOut">
              <a:rPr lang="en-BR" smtClean="0"/>
              <a:t>09/01/2025</a:t>
            </a:fld>
            <a:endParaRPr lang="en-BR"/>
          </a:p>
        </p:txBody>
      </p:sp>
      <p:sp>
        <p:nvSpPr>
          <p:cNvPr id="5" name="Footer Placeholder 4">
            <a:extLst>
              <a:ext uri="{FF2B5EF4-FFF2-40B4-BE49-F238E27FC236}">
                <a16:creationId xmlns:a16="http://schemas.microsoft.com/office/drawing/2014/main" id="{AC81EFDF-BCED-5099-3313-FE4E88E859E0}"/>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A1174B98-72A8-58C3-6C18-A817C04B72DB}"/>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7" name="Picture 6" descr="A logo with green and black text&#10;&#10;Description automatically generated">
            <a:extLst>
              <a:ext uri="{FF2B5EF4-FFF2-40B4-BE49-F238E27FC236}">
                <a16:creationId xmlns:a16="http://schemas.microsoft.com/office/drawing/2014/main" id="{D438BA00-DF55-2055-767E-A234A2B06E82}"/>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2676801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4CB62-9C11-142A-63BE-748D5B724B4D}"/>
              </a:ext>
            </a:extLst>
          </p:cNvPr>
          <p:cNvSpPr>
            <a:spLocks noGrp="1"/>
          </p:cNvSpPr>
          <p:nvPr>
            <p:ph type="title"/>
          </p:nvPr>
        </p:nvSpPr>
        <p:spPr/>
        <p:txBody>
          <a:bodyPr/>
          <a:lstStyle/>
          <a:p>
            <a:r>
              <a:rPr lang="en-US"/>
              <a:t>Click to edit Master title style</a:t>
            </a:r>
            <a:endParaRPr lang="en-BR"/>
          </a:p>
        </p:txBody>
      </p:sp>
      <p:sp>
        <p:nvSpPr>
          <p:cNvPr id="3" name="Content Placeholder 2">
            <a:extLst>
              <a:ext uri="{FF2B5EF4-FFF2-40B4-BE49-F238E27FC236}">
                <a16:creationId xmlns:a16="http://schemas.microsoft.com/office/drawing/2014/main" id="{E9E0B481-CF05-B5FD-11EA-27CD8A7D3C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CE18F77D-C1B4-23A2-330C-80942872FCCB}"/>
              </a:ext>
            </a:extLst>
          </p:cNvPr>
          <p:cNvSpPr>
            <a:spLocks noGrp="1"/>
          </p:cNvSpPr>
          <p:nvPr>
            <p:ph type="dt" sz="half" idx="10"/>
          </p:nvPr>
        </p:nvSpPr>
        <p:spPr/>
        <p:txBody>
          <a:bodyPr/>
          <a:lstStyle/>
          <a:p>
            <a:fld id="{52048280-DEC5-6740-B170-5C849DC1A91D}" type="datetimeFigureOut">
              <a:rPr lang="en-BR" smtClean="0"/>
              <a:t>09/01/2025</a:t>
            </a:fld>
            <a:endParaRPr lang="en-BR"/>
          </a:p>
        </p:txBody>
      </p:sp>
      <p:sp>
        <p:nvSpPr>
          <p:cNvPr id="5" name="Footer Placeholder 4">
            <a:extLst>
              <a:ext uri="{FF2B5EF4-FFF2-40B4-BE49-F238E27FC236}">
                <a16:creationId xmlns:a16="http://schemas.microsoft.com/office/drawing/2014/main" id="{F33AC103-A133-35A4-B209-8C9634E68023}"/>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98D93AF1-0BEA-199C-69E2-BB191A6A3D49}"/>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11" name="Imagem 10" descr="Uma imagem contendo Texto&#10;&#10;O conteúdo gerado por IA pode estar incorreto.">
            <a:extLst>
              <a:ext uri="{FF2B5EF4-FFF2-40B4-BE49-F238E27FC236}">
                <a16:creationId xmlns:a16="http://schemas.microsoft.com/office/drawing/2014/main" id="{EE3E31EB-E3B8-A273-0E01-FF4761789AE5}"/>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2" name="Imagem 11" descr="Uma imagem contendo Texto&#10;&#10;O conteúdo gerado por IA pode estar incorreto.">
            <a:extLst>
              <a:ext uri="{FF2B5EF4-FFF2-40B4-BE49-F238E27FC236}">
                <a16:creationId xmlns:a16="http://schemas.microsoft.com/office/drawing/2014/main" id="{88E7F819-6743-16FE-2E49-1BBF259A2998}"/>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3" name="Imagem 12" descr="Uma imagem contendo Texto&#10;&#10;O conteúdo gerado por IA pode estar incorreto.">
            <a:extLst>
              <a:ext uri="{FF2B5EF4-FFF2-40B4-BE49-F238E27FC236}">
                <a16:creationId xmlns:a16="http://schemas.microsoft.com/office/drawing/2014/main" id="{23383125-5D99-792F-2CBD-6B4A020B616F}"/>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26432876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19AF2-EBB4-6F27-33D2-243BE561D1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BR"/>
          </a:p>
        </p:txBody>
      </p:sp>
      <p:sp>
        <p:nvSpPr>
          <p:cNvPr id="3" name="Text Placeholder 2">
            <a:extLst>
              <a:ext uri="{FF2B5EF4-FFF2-40B4-BE49-F238E27FC236}">
                <a16:creationId xmlns:a16="http://schemas.microsoft.com/office/drawing/2014/main" id="{2BB0F59C-852E-FE5F-3E75-628E5C84784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D23CAB-FA27-ED3A-1A63-F1991E9B15CA}"/>
              </a:ext>
            </a:extLst>
          </p:cNvPr>
          <p:cNvSpPr>
            <a:spLocks noGrp="1"/>
          </p:cNvSpPr>
          <p:nvPr>
            <p:ph type="dt" sz="half" idx="10"/>
          </p:nvPr>
        </p:nvSpPr>
        <p:spPr/>
        <p:txBody>
          <a:bodyPr/>
          <a:lstStyle/>
          <a:p>
            <a:fld id="{52048280-DEC5-6740-B170-5C849DC1A91D}" type="datetimeFigureOut">
              <a:rPr lang="en-BR" smtClean="0"/>
              <a:t>09/01/2025</a:t>
            </a:fld>
            <a:endParaRPr lang="en-BR"/>
          </a:p>
        </p:txBody>
      </p:sp>
      <p:sp>
        <p:nvSpPr>
          <p:cNvPr id="5" name="Footer Placeholder 4">
            <a:extLst>
              <a:ext uri="{FF2B5EF4-FFF2-40B4-BE49-F238E27FC236}">
                <a16:creationId xmlns:a16="http://schemas.microsoft.com/office/drawing/2014/main" id="{47898156-6705-2254-BF25-7E235337ECC4}"/>
              </a:ext>
            </a:extLst>
          </p:cNvPr>
          <p:cNvSpPr>
            <a:spLocks noGrp="1"/>
          </p:cNvSpPr>
          <p:nvPr>
            <p:ph type="ftr" sz="quarter" idx="11"/>
          </p:nvPr>
        </p:nvSpPr>
        <p:spPr/>
        <p:txBody>
          <a:bodyPr/>
          <a:lstStyle/>
          <a:p>
            <a:endParaRPr lang="en-BR"/>
          </a:p>
        </p:txBody>
      </p:sp>
      <p:sp>
        <p:nvSpPr>
          <p:cNvPr id="6" name="Slide Number Placeholder 5">
            <a:extLst>
              <a:ext uri="{FF2B5EF4-FFF2-40B4-BE49-F238E27FC236}">
                <a16:creationId xmlns:a16="http://schemas.microsoft.com/office/drawing/2014/main" id="{03D8695E-243E-B974-E831-C68F750B7829}"/>
              </a:ext>
            </a:extLst>
          </p:cNvPr>
          <p:cNvSpPr>
            <a:spLocks noGrp="1"/>
          </p:cNvSpPr>
          <p:nvPr>
            <p:ph type="sldNum" sz="quarter" idx="12"/>
          </p:nvPr>
        </p:nvSpPr>
        <p:spPr/>
        <p:txBody>
          <a:bodyPr/>
          <a:lstStyle/>
          <a:p>
            <a:fld id="{1355217A-BCB2-1846-9468-83CC719C2930}" type="slidenum">
              <a:rPr lang="en-BR" smtClean="0"/>
              <a:t>‹nº›</a:t>
            </a:fld>
            <a:endParaRPr lang="en-BR"/>
          </a:p>
        </p:txBody>
      </p:sp>
      <p:sp>
        <p:nvSpPr>
          <p:cNvPr id="7" name="Rectangle 6">
            <a:extLst>
              <a:ext uri="{FF2B5EF4-FFF2-40B4-BE49-F238E27FC236}">
                <a16:creationId xmlns:a16="http://schemas.microsoft.com/office/drawing/2014/main" id="{87DCC5F2-A385-E062-0F98-BB358A4E890D}"/>
              </a:ext>
            </a:extLst>
          </p:cNvPr>
          <p:cNvSpPr/>
          <p:nvPr userDrawn="1"/>
        </p:nvSpPr>
        <p:spPr>
          <a:xfrm>
            <a:off x="0" y="0"/>
            <a:ext cx="12192000" cy="6858000"/>
          </a:xfrm>
          <a:prstGeom prst="rect">
            <a:avLst/>
          </a:prstGeom>
          <a:solidFill>
            <a:srgbClr val="17383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pic>
        <p:nvPicPr>
          <p:cNvPr id="11" name="Picture 10" descr="A green and white logo&#10;&#10;Description automatically generated">
            <a:extLst>
              <a:ext uri="{FF2B5EF4-FFF2-40B4-BE49-F238E27FC236}">
                <a16:creationId xmlns:a16="http://schemas.microsoft.com/office/drawing/2014/main" id="{402A0284-2CD8-F596-1CCD-4B8F2E58EDCA}"/>
              </a:ext>
            </a:extLst>
          </p:cNvPr>
          <p:cNvPicPr>
            <a:picLocks noChangeAspect="1"/>
          </p:cNvPicPr>
          <p:nvPr userDrawn="1"/>
        </p:nvPicPr>
        <p:blipFill>
          <a:blip r:embed="rId2"/>
          <a:stretch>
            <a:fillRect/>
          </a:stretch>
        </p:blipFill>
        <p:spPr>
          <a:xfrm>
            <a:off x="11271250" y="136525"/>
            <a:ext cx="768350" cy="768350"/>
          </a:xfrm>
          <a:prstGeom prst="rect">
            <a:avLst/>
          </a:prstGeom>
        </p:spPr>
      </p:pic>
    </p:spTree>
    <p:extLst>
      <p:ext uri="{BB962C8B-B14F-4D97-AF65-F5344CB8AC3E}">
        <p14:creationId xmlns:p14="http://schemas.microsoft.com/office/powerpoint/2010/main" val="4069396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12AA1-2081-29C2-1EDE-C412FB332ED3}"/>
              </a:ext>
            </a:extLst>
          </p:cNvPr>
          <p:cNvSpPr>
            <a:spLocks noGrp="1"/>
          </p:cNvSpPr>
          <p:nvPr>
            <p:ph type="title"/>
          </p:nvPr>
        </p:nvSpPr>
        <p:spPr/>
        <p:txBody>
          <a:bodyPr/>
          <a:lstStyle/>
          <a:p>
            <a:r>
              <a:rPr lang="en-US"/>
              <a:t>Click to edit Master title style</a:t>
            </a:r>
            <a:endParaRPr lang="en-BR"/>
          </a:p>
        </p:txBody>
      </p:sp>
      <p:sp>
        <p:nvSpPr>
          <p:cNvPr id="3" name="Content Placeholder 2">
            <a:extLst>
              <a:ext uri="{FF2B5EF4-FFF2-40B4-BE49-F238E27FC236}">
                <a16:creationId xmlns:a16="http://schemas.microsoft.com/office/drawing/2014/main" id="{06D9F689-4539-9413-86E9-F31CC889838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Content Placeholder 3">
            <a:extLst>
              <a:ext uri="{FF2B5EF4-FFF2-40B4-BE49-F238E27FC236}">
                <a16:creationId xmlns:a16="http://schemas.microsoft.com/office/drawing/2014/main" id="{EBF8E353-F389-C3D4-6B28-F29F6E7B6E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5" name="Date Placeholder 4">
            <a:extLst>
              <a:ext uri="{FF2B5EF4-FFF2-40B4-BE49-F238E27FC236}">
                <a16:creationId xmlns:a16="http://schemas.microsoft.com/office/drawing/2014/main" id="{BDFD596C-29E6-F9A0-AD79-E0DEFB7EC3A4}"/>
              </a:ext>
            </a:extLst>
          </p:cNvPr>
          <p:cNvSpPr>
            <a:spLocks noGrp="1"/>
          </p:cNvSpPr>
          <p:nvPr>
            <p:ph type="dt" sz="half" idx="10"/>
          </p:nvPr>
        </p:nvSpPr>
        <p:spPr/>
        <p:txBody>
          <a:bodyPr/>
          <a:lstStyle/>
          <a:p>
            <a:fld id="{52048280-DEC5-6740-B170-5C849DC1A91D}" type="datetimeFigureOut">
              <a:rPr lang="en-BR" smtClean="0"/>
              <a:t>09/01/2025</a:t>
            </a:fld>
            <a:endParaRPr lang="en-BR"/>
          </a:p>
        </p:txBody>
      </p:sp>
      <p:sp>
        <p:nvSpPr>
          <p:cNvPr id="6" name="Footer Placeholder 5">
            <a:extLst>
              <a:ext uri="{FF2B5EF4-FFF2-40B4-BE49-F238E27FC236}">
                <a16:creationId xmlns:a16="http://schemas.microsoft.com/office/drawing/2014/main" id="{DD64FACA-9F60-C825-6204-0A54732A7C9C}"/>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0C3500CA-2B67-3A23-A10B-1AEA9DA5F381}"/>
              </a:ext>
            </a:extLst>
          </p:cNvPr>
          <p:cNvSpPr>
            <a:spLocks noGrp="1"/>
          </p:cNvSpPr>
          <p:nvPr>
            <p:ph type="sldNum" sz="quarter" idx="12"/>
          </p:nvPr>
        </p:nvSpPr>
        <p:spPr/>
        <p:txBody>
          <a:bodyPr/>
          <a:lstStyle/>
          <a:p>
            <a:fld id="{1355217A-BCB2-1846-9468-83CC719C2930}" type="slidenum">
              <a:rPr lang="en-BR" smtClean="0"/>
              <a:t>‹nº›</a:t>
            </a:fld>
            <a:endParaRPr lang="en-BR"/>
          </a:p>
        </p:txBody>
      </p:sp>
      <p:sp>
        <p:nvSpPr>
          <p:cNvPr id="8" name="Rectangle 7">
            <a:extLst>
              <a:ext uri="{FF2B5EF4-FFF2-40B4-BE49-F238E27FC236}">
                <a16:creationId xmlns:a16="http://schemas.microsoft.com/office/drawing/2014/main" id="{261D3DDB-5F8C-120C-D4D0-1E726178E526}"/>
              </a:ext>
            </a:extLst>
          </p:cNvPr>
          <p:cNvSpPr/>
          <p:nvPr userDrawn="1"/>
        </p:nvSpPr>
        <p:spPr>
          <a:xfrm>
            <a:off x="0" y="0"/>
            <a:ext cx="12192000" cy="6858000"/>
          </a:xfrm>
          <a:prstGeom prst="rect">
            <a:avLst/>
          </a:prstGeom>
          <a:solidFill>
            <a:srgbClr val="74BA4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pic>
        <p:nvPicPr>
          <p:cNvPr id="11" name="Picture 10" descr="A green and white logo&#10;&#10;Description automatically generated">
            <a:extLst>
              <a:ext uri="{FF2B5EF4-FFF2-40B4-BE49-F238E27FC236}">
                <a16:creationId xmlns:a16="http://schemas.microsoft.com/office/drawing/2014/main" id="{E9E5D0C1-CCA5-4EF1-3E2B-1132647AA721}"/>
              </a:ext>
            </a:extLst>
          </p:cNvPr>
          <p:cNvPicPr>
            <a:picLocks noChangeAspect="1"/>
          </p:cNvPicPr>
          <p:nvPr userDrawn="1"/>
        </p:nvPicPr>
        <p:blipFill>
          <a:blip r:embed="rId2">
            <a:biLevel thresh="25000"/>
          </a:blip>
          <a:stretch>
            <a:fillRect/>
          </a:stretch>
        </p:blipFill>
        <p:spPr>
          <a:xfrm>
            <a:off x="11254408" y="185738"/>
            <a:ext cx="824948" cy="824948"/>
          </a:xfrm>
          <a:prstGeom prst="rect">
            <a:avLst/>
          </a:prstGeom>
        </p:spPr>
      </p:pic>
    </p:spTree>
    <p:extLst>
      <p:ext uri="{BB962C8B-B14F-4D97-AF65-F5344CB8AC3E}">
        <p14:creationId xmlns:p14="http://schemas.microsoft.com/office/powerpoint/2010/main" val="451998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725B7-57FB-161B-E823-16E12A754C44}"/>
              </a:ext>
            </a:extLst>
          </p:cNvPr>
          <p:cNvSpPr>
            <a:spLocks noGrp="1"/>
          </p:cNvSpPr>
          <p:nvPr>
            <p:ph type="title"/>
          </p:nvPr>
        </p:nvSpPr>
        <p:spPr>
          <a:xfrm>
            <a:off x="839788" y="365125"/>
            <a:ext cx="10515600" cy="1325563"/>
          </a:xfrm>
        </p:spPr>
        <p:txBody>
          <a:bodyPr/>
          <a:lstStyle/>
          <a:p>
            <a:r>
              <a:rPr lang="en-US"/>
              <a:t>Click to edit Master title style</a:t>
            </a:r>
            <a:endParaRPr lang="en-BR"/>
          </a:p>
        </p:txBody>
      </p:sp>
      <p:sp>
        <p:nvSpPr>
          <p:cNvPr id="3" name="Text Placeholder 2">
            <a:extLst>
              <a:ext uri="{FF2B5EF4-FFF2-40B4-BE49-F238E27FC236}">
                <a16:creationId xmlns:a16="http://schemas.microsoft.com/office/drawing/2014/main" id="{BF17CDF3-CCC0-A3CF-591F-A15E2A118D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7E0CC9-ABEB-8408-D2FF-61192B7FED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5" name="Text Placeholder 4">
            <a:extLst>
              <a:ext uri="{FF2B5EF4-FFF2-40B4-BE49-F238E27FC236}">
                <a16:creationId xmlns:a16="http://schemas.microsoft.com/office/drawing/2014/main" id="{8F431019-14E2-95EE-E97B-D328EE6778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99E1CA-A32F-8146-B1E4-C91D040004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7" name="Date Placeholder 6">
            <a:extLst>
              <a:ext uri="{FF2B5EF4-FFF2-40B4-BE49-F238E27FC236}">
                <a16:creationId xmlns:a16="http://schemas.microsoft.com/office/drawing/2014/main" id="{EB8A7C4B-3569-FBB7-701D-74D934082DB4}"/>
              </a:ext>
            </a:extLst>
          </p:cNvPr>
          <p:cNvSpPr>
            <a:spLocks noGrp="1"/>
          </p:cNvSpPr>
          <p:nvPr>
            <p:ph type="dt" sz="half" idx="10"/>
          </p:nvPr>
        </p:nvSpPr>
        <p:spPr/>
        <p:txBody>
          <a:bodyPr/>
          <a:lstStyle/>
          <a:p>
            <a:fld id="{52048280-DEC5-6740-B170-5C849DC1A91D}" type="datetimeFigureOut">
              <a:rPr lang="en-BR" smtClean="0"/>
              <a:t>09/01/2025</a:t>
            </a:fld>
            <a:endParaRPr lang="en-BR"/>
          </a:p>
        </p:txBody>
      </p:sp>
      <p:sp>
        <p:nvSpPr>
          <p:cNvPr id="8" name="Footer Placeholder 7">
            <a:extLst>
              <a:ext uri="{FF2B5EF4-FFF2-40B4-BE49-F238E27FC236}">
                <a16:creationId xmlns:a16="http://schemas.microsoft.com/office/drawing/2014/main" id="{3D8FFC3F-986C-2D3F-66E5-32F7AD2B7889}"/>
              </a:ext>
            </a:extLst>
          </p:cNvPr>
          <p:cNvSpPr>
            <a:spLocks noGrp="1"/>
          </p:cNvSpPr>
          <p:nvPr>
            <p:ph type="ftr" sz="quarter" idx="11"/>
          </p:nvPr>
        </p:nvSpPr>
        <p:spPr/>
        <p:txBody>
          <a:bodyPr/>
          <a:lstStyle/>
          <a:p>
            <a:endParaRPr lang="en-BR"/>
          </a:p>
        </p:txBody>
      </p:sp>
      <p:sp>
        <p:nvSpPr>
          <p:cNvPr id="9" name="Slide Number Placeholder 8">
            <a:extLst>
              <a:ext uri="{FF2B5EF4-FFF2-40B4-BE49-F238E27FC236}">
                <a16:creationId xmlns:a16="http://schemas.microsoft.com/office/drawing/2014/main" id="{930B6E73-B223-B8A2-632A-2C961D8671E4}"/>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10" name="Picture 9" descr="A logo with green and black text&#10;&#10;Description automatically generated">
            <a:extLst>
              <a:ext uri="{FF2B5EF4-FFF2-40B4-BE49-F238E27FC236}">
                <a16:creationId xmlns:a16="http://schemas.microsoft.com/office/drawing/2014/main" id="{C5EB5D3D-BE85-36B7-70E6-DF9481D03145}"/>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1406600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50468-FEA9-9FFD-CE5F-6F4B9D9F3EE0}"/>
              </a:ext>
            </a:extLst>
          </p:cNvPr>
          <p:cNvSpPr>
            <a:spLocks noGrp="1"/>
          </p:cNvSpPr>
          <p:nvPr>
            <p:ph type="title"/>
          </p:nvPr>
        </p:nvSpPr>
        <p:spPr/>
        <p:txBody>
          <a:bodyPr/>
          <a:lstStyle/>
          <a:p>
            <a:r>
              <a:rPr lang="en-US"/>
              <a:t>Click to edit Master title style</a:t>
            </a:r>
            <a:endParaRPr lang="en-BR"/>
          </a:p>
        </p:txBody>
      </p:sp>
      <p:sp>
        <p:nvSpPr>
          <p:cNvPr id="3" name="Date Placeholder 2">
            <a:extLst>
              <a:ext uri="{FF2B5EF4-FFF2-40B4-BE49-F238E27FC236}">
                <a16:creationId xmlns:a16="http://schemas.microsoft.com/office/drawing/2014/main" id="{DFA8E351-C595-E464-9F3B-6084A28DC557}"/>
              </a:ext>
            </a:extLst>
          </p:cNvPr>
          <p:cNvSpPr>
            <a:spLocks noGrp="1"/>
          </p:cNvSpPr>
          <p:nvPr>
            <p:ph type="dt" sz="half" idx="10"/>
          </p:nvPr>
        </p:nvSpPr>
        <p:spPr/>
        <p:txBody>
          <a:bodyPr/>
          <a:lstStyle/>
          <a:p>
            <a:fld id="{52048280-DEC5-6740-B170-5C849DC1A91D}" type="datetimeFigureOut">
              <a:rPr lang="en-BR" smtClean="0"/>
              <a:t>09/01/2025</a:t>
            </a:fld>
            <a:endParaRPr lang="en-BR"/>
          </a:p>
        </p:txBody>
      </p:sp>
      <p:sp>
        <p:nvSpPr>
          <p:cNvPr id="4" name="Footer Placeholder 3">
            <a:extLst>
              <a:ext uri="{FF2B5EF4-FFF2-40B4-BE49-F238E27FC236}">
                <a16:creationId xmlns:a16="http://schemas.microsoft.com/office/drawing/2014/main" id="{9D4A673E-2F99-CEE3-2442-99389EBA524F}"/>
              </a:ext>
            </a:extLst>
          </p:cNvPr>
          <p:cNvSpPr>
            <a:spLocks noGrp="1"/>
          </p:cNvSpPr>
          <p:nvPr>
            <p:ph type="ftr" sz="quarter" idx="11"/>
          </p:nvPr>
        </p:nvSpPr>
        <p:spPr/>
        <p:txBody>
          <a:bodyPr/>
          <a:lstStyle/>
          <a:p>
            <a:endParaRPr lang="en-BR"/>
          </a:p>
        </p:txBody>
      </p:sp>
      <p:sp>
        <p:nvSpPr>
          <p:cNvPr id="5" name="Slide Number Placeholder 4">
            <a:extLst>
              <a:ext uri="{FF2B5EF4-FFF2-40B4-BE49-F238E27FC236}">
                <a16:creationId xmlns:a16="http://schemas.microsoft.com/office/drawing/2014/main" id="{CD9F2469-0422-BB32-85DE-8228DB641949}"/>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6" name="Picture 5" descr="A logo with green and black text&#10;&#10;Description automatically generated">
            <a:extLst>
              <a:ext uri="{FF2B5EF4-FFF2-40B4-BE49-F238E27FC236}">
                <a16:creationId xmlns:a16="http://schemas.microsoft.com/office/drawing/2014/main" id="{C5150B15-5577-5E81-F088-230A91EC1ED5}"/>
              </a:ext>
            </a:extLst>
          </p:cNvPr>
          <p:cNvPicPr>
            <a:picLocks noChangeAspect="1"/>
          </p:cNvPicPr>
          <p:nvPr userDrawn="1"/>
        </p:nvPicPr>
        <p:blipFill>
          <a:blip r:embed="rId2"/>
          <a:stretch>
            <a:fillRect/>
          </a:stretch>
        </p:blipFill>
        <p:spPr>
          <a:xfrm>
            <a:off x="11182864" y="185352"/>
            <a:ext cx="810265" cy="785526"/>
          </a:xfrm>
          <a:prstGeom prst="rect">
            <a:avLst/>
          </a:prstGeom>
        </p:spPr>
      </p:pic>
      <p:pic>
        <p:nvPicPr>
          <p:cNvPr id="7" name="Picture 4">
            <a:extLst>
              <a:ext uri="{FF2B5EF4-FFF2-40B4-BE49-F238E27FC236}">
                <a16:creationId xmlns:a16="http://schemas.microsoft.com/office/drawing/2014/main" id="{389EA8A4-08B5-5BAA-9AC5-6127B958D40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517066" y="6484985"/>
            <a:ext cx="3578610" cy="373015"/>
          </a:xfrm>
          <a:prstGeom prst="rect">
            <a:avLst/>
          </a:prstGeom>
        </p:spPr>
      </p:pic>
      <p:sp>
        <p:nvSpPr>
          <p:cNvPr id="8" name="Fluxograma: Processo Alternativo 13">
            <a:extLst>
              <a:ext uri="{FF2B5EF4-FFF2-40B4-BE49-F238E27FC236}">
                <a16:creationId xmlns:a16="http://schemas.microsoft.com/office/drawing/2014/main" id="{B378BB90-2A3E-E781-2353-A14263E84977}"/>
              </a:ext>
            </a:extLst>
          </p:cNvPr>
          <p:cNvSpPr/>
          <p:nvPr userDrawn="1"/>
        </p:nvSpPr>
        <p:spPr>
          <a:xfrm>
            <a:off x="268109" y="598682"/>
            <a:ext cx="1151828" cy="117311"/>
          </a:xfrm>
          <a:prstGeom prst="flowChartAlternateProcess">
            <a:avLst/>
          </a:prstGeom>
          <a:gradFill>
            <a:gsLst>
              <a:gs pos="0">
                <a:srgbClr val="92D050"/>
              </a:gs>
              <a:gs pos="0">
                <a:srgbClr val="92D050"/>
              </a:gs>
              <a:gs pos="100000">
                <a:srgbClr val="20AC7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9" name="Picture 6" descr="A green line art of a robot arm and a virtual reality headset&#10;&#10;Description automatically generated">
            <a:extLst>
              <a:ext uri="{FF2B5EF4-FFF2-40B4-BE49-F238E27FC236}">
                <a16:creationId xmlns:a16="http://schemas.microsoft.com/office/drawing/2014/main" id="{0FB5A492-07D6-4A1E-78C8-D67ABCB3D71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666704"/>
            <a:ext cx="4566634" cy="1191296"/>
          </a:xfrm>
          <a:prstGeom prst="rect">
            <a:avLst/>
          </a:prstGeom>
        </p:spPr>
      </p:pic>
    </p:spTree>
    <p:extLst>
      <p:ext uri="{BB962C8B-B14F-4D97-AF65-F5344CB8AC3E}">
        <p14:creationId xmlns:p14="http://schemas.microsoft.com/office/powerpoint/2010/main" val="3319230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5DFE0C-C119-20E5-4358-ADE7ED87FFBD}"/>
              </a:ext>
            </a:extLst>
          </p:cNvPr>
          <p:cNvSpPr>
            <a:spLocks noGrp="1"/>
          </p:cNvSpPr>
          <p:nvPr>
            <p:ph type="dt" sz="half" idx="10"/>
          </p:nvPr>
        </p:nvSpPr>
        <p:spPr/>
        <p:txBody>
          <a:bodyPr/>
          <a:lstStyle/>
          <a:p>
            <a:fld id="{52048280-DEC5-6740-B170-5C849DC1A91D}" type="datetimeFigureOut">
              <a:rPr lang="en-BR" smtClean="0"/>
              <a:t>09/01/2025</a:t>
            </a:fld>
            <a:endParaRPr lang="en-BR"/>
          </a:p>
        </p:txBody>
      </p:sp>
      <p:sp>
        <p:nvSpPr>
          <p:cNvPr id="3" name="Footer Placeholder 2">
            <a:extLst>
              <a:ext uri="{FF2B5EF4-FFF2-40B4-BE49-F238E27FC236}">
                <a16:creationId xmlns:a16="http://schemas.microsoft.com/office/drawing/2014/main" id="{35A2E6BD-D841-2B9F-4A5D-52EC43A1BB58}"/>
              </a:ext>
            </a:extLst>
          </p:cNvPr>
          <p:cNvSpPr>
            <a:spLocks noGrp="1"/>
          </p:cNvSpPr>
          <p:nvPr>
            <p:ph type="ftr" sz="quarter" idx="11"/>
          </p:nvPr>
        </p:nvSpPr>
        <p:spPr/>
        <p:txBody>
          <a:bodyPr/>
          <a:lstStyle/>
          <a:p>
            <a:endParaRPr lang="en-BR"/>
          </a:p>
        </p:txBody>
      </p:sp>
      <p:sp>
        <p:nvSpPr>
          <p:cNvPr id="4" name="Slide Number Placeholder 3">
            <a:extLst>
              <a:ext uri="{FF2B5EF4-FFF2-40B4-BE49-F238E27FC236}">
                <a16:creationId xmlns:a16="http://schemas.microsoft.com/office/drawing/2014/main" id="{D52820BB-0C86-0875-75BE-249EA44341D3}"/>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9" name="Imagem 8" descr="Uma imagem contendo Texto&#10;&#10;O conteúdo gerado por IA pode estar incorreto.">
            <a:extLst>
              <a:ext uri="{FF2B5EF4-FFF2-40B4-BE49-F238E27FC236}">
                <a16:creationId xmlns:a16="http://schemas.microsoft.com/office/drawing/2014/main" id="{813C5FA5-2B8E-B3BD-5CDC-0BE18A207900}"/>
              </a:ext>
            </a:extLst>
          </p:cNvPr>
          <p:cNvPicPr>
            <a:picLocks noChangeAspect="1"/>
          </p:cNvPicPr>
          <p:nvPr userDrawn="1"/>
        </p:nvPicPr>
        <p:blipFill>
          <a:blip r:embed="rId2">
            <a:clrChange>
              <a:clrFrom>
                <a:srgbClr val="F1F2F2"/>
              </a:clrFrom>
              <a:clrTo>
                <a:srgbClr val="F1F2F2">
                  <a:alpha val="0"/>
                </a:srgbClr>
              </a:clrTo>
            </a:clrChange>
          </a:blip>
          <a:srcRect l="66975" t="88133"/>
          <a:stretch>
            <a:fillRect/>
          </a:stretch>
        </p:blipFill>
        <p:spPr>
          <a:xfrm>
            <a:off x="-433190" y="6045265"/>
            <a:ext cx="4026408" cy="813816"/>
          </a:xfrm>
          <a:prstGeom prst="rect">
            <a:avLst/>
          </a:prstGeom>
        </p:spPr>
      </p:pic>
      <p:pic>
        <p:nvPicPr>
          <p:cNvPr id="10" name="Imagem 9" descr="Uma imagem contendo Texto&#10;&#10;O conteúdo gerado por IA pode estar incorreto.">
            <a:extLst>
              <a:ext uri="{FF2B5EF4-FFF2-40B4-BE49-F238E27FC236}">
                <a16:creationId xmlns:a16="http://schemas.microsoft.com/office/drawing/2014/main" id="{5EFF583B-5F3A-8FBD-D103-73BF5C5FBFC5}"/>
              </a:ext>
            </a:extLst>
          </p:cNvPr>
          <p:cNvPicPr>
            <a:picLocks noChangeAspect="1"/>
          </p:cNvPicPr>
          <p:nvPr userDrawn="1"/>
        </p:nvPicPr>
        <p:blipFill>
          <a:blip r:embed="rId2">
            <a:clrChange>
              <a:clrFrom>
                <a:srgbClr val="F1F2F2"/>
              </a:clrFrom>
              <a:clrTo>
                <a:srgbClr val="F1F2F2">
                  <a:alpha val="0"/>
                </a:srgbClr>
              </a:clrTo>
            </a:clrChange>
          </a:blip>
          <a:srcRect r="87525" b="78164"/>
          <a:stretch>
            <a:fillRect/>
          </a:stretch>
        </p:blipFill>
        <p:spPr>
          <a:xfrm>
            <a:off x="-2346" y="0"/>
            <a:ext cx="1520952" cy="1497498"/>
          </a:xfrm>
          <a:prstGeom prst="rect">
            <a:avLst/>
          </a:prstGeom>
        </p:spPr>
      </p:pic>
      <p:pic>
        <p:nvPicPr>
          <p:cNvPr id="11" name="Imagem 10" descr="Uma imagem contendo Texto&#10;&#10;O conteúdo gerado por IA pode estar incorreto.">
            <a:extLst>
              <a:ext uri="{FF2B5EF4-FFF2-40B4-BE49-F238E27FC236}">
                <a16:creationId xmlns:a16="http://schemas.microsoft.com/office/drawing/2014/main" id="{F68BFEBD-0BB9-1EA5-44A5-32320AC4CB9F}"/>
              </a:ext>
            </a:extLst>
          </p:cNvPr>
          <p:cNvPicPr>
            <a:picLocks noChangeAspect="1"/>
          </p:cNvPicPr>
          <p:nvPr userDrawn="1"/>
        </p:nvPicPr>
        <p:blipFill>
          <a:blip r:embed="rId2">
            <a:clrChange>
              <a:clrFrom>
                <a:srgbClr val="F1F2F2"/>
              </a:clrFrom>
              <a:clrTo>
                <a:srgbClr val="F1F2F2">
                  <a:alpha val="0"/>
                </a:srgbClr>
              </a:clrTo>
            </a:clrChange>
          </a:blip>
          <a:srcRect l="29650" t="81044" r="52377"/>
          <a:stretch>
            <a:fillRect/>
          </a:stretch>
        </p:blipFill>
        <p:spPr>
          <a:xfrm>
            <a:off x="10167974" y="5558015"/>
            <a:ext cx="2191255" cy="1299985"/>
          </a:xfrm>
          <a:prstGeom prst="rect">
            <a:avLst/>
          </a:prstGeom>
        </p:spPr>
      </p:pic>
    </p:spTree>
    <p:extLst>
      <p:ext uri="{BB962C8B-B14F-4D97-AF65-F5344CB8AC3E}">
        <p14:creationId xmlns:p14="http://schemas.microsoft.com/office/powerpoint/2010/main" val="834386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E1936-C7D1-934C-D129-D13688492E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R"/>
          </a:p>
        </p:txBody>
      </p:sp>
      <p:sp>
        <p:nvSpPr>
          <p:cNvPr id="3" name="Content Placeholder 2">
            <a:extLst>
              <a:ext uri="{FF2B5EF4-FFF2-40B4-BE49-F238E27FC236}">
                <a16:creationId xmlns:a16="http://schemas.microsoft.com/office/drawing/2014/main" id="{D2D80970-75B6-8963-8E48-ED0DA1C087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Text Placeholder 3">
            <a:extLst>
              <a:ext uri="{FF2B5EF4-FFF2-40B4-BE49-F238E27FC236}">
                <a16:creationId xmlns:a16="http://schemas.microsoft.com/office/drawing/2014/main" id="{400B3292-9AF8-DA58-5042-DEE64C866E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56A4D6-1029-829B-1A5F-069DF14AFE8A}"/>
              </a:ext>
            </a:extLst>
          </p:cNvPr>
          <p:cNvSpPr>
            <a:spLocks noGrp="1"/>
          </p:cNvSpPr>
          <p:nvPr>
            <p:ph type="dt" sz="half" idx="10"/>
          </p:nvPr>
        </p:nvSpPr>
        <p:spPr/>
        <p:txBody>
          <a:bodyPr/>
          <a:lstStyle/>
          <a:p>
            <a:fld id="{52048280-DEC5-6740-B170-5C849DC1A91D}" type="datetimeFigureOut">
              <a:rPr lang="en-BR" smtClean="0"/>
              <a:t>09/01/2025</a:t>
            </a:fld>
            <a:endParaRPr lang="en-BR"/>
          </a:p>
        </p:txBody>
      </p:sp>
      <p:sp>
        <p:nvSpPr>
          <p:cNvPr id="6" name="Footer Placeholder 5">
            <a:extLst>
              <a:ext uri="{FF2B5EF4-FFF2-40B4-BE49-F238E27FC236}">
                <a16:creationId xmlns:a16="http://schemas.microsoft.com/office/drawing/2014/main" id="{2E0D1A05-E96B-38B5-FCF6-FFE0DA7B2368}"/>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EDFF15B4-7E2A-C01B-D4E1-75F0B7DA0ED2}"/>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8" name="Picture 7" descr="A logo with green and black text&#10;&#10;Description automatically generated">
            <a:extLst>
              <a:ext uri="{FF2B5EF4-FFF2-40B4-BE49-F238E27FC236}">
                <a16:creationId xmlns:a16="http://schemas.microsoft.com/office/drawing/2014/main" id="{8AE5502E-6CB4-9853-A6A5-42E9DC8EEF98}"/>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3818202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7B52E-CB1D-4367-7FC1-D639A39E5B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R"/>
          </a:p>
        </p:txBody>
      </p:sp>
      <p:sp>
        <p:nvSpPr>
          <p:cNvPr id="3" name="Picture Placeholder 2">
            <a:extLst>
              <a:ext uri="{FF2B5EF4-FFF2-40B4-BE49-F238E27FC236}">
                <a16:creationId xmlns:a16="http://schemas.microsoft.com/office/drawing/2014/main" id="{BAB9AD3F-F6C7-5A2D-590A-9FD5487B02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BR"/>
          </a:p>
        </p:txBody>
      </p:sp>
      <p:sp>
        <p:nvSpPr>
          <p:cNvPr id="4" name="Text Placeholder 3">
            <a:extLst>
              <a:ext uri="{FF2B5EF4-FFF2-40B4-BE49-F238E27FC236}">
                <a16:creationId xmlns:a16="http://schemas.microsoft.com/office/drawing/2014/main" id="{9303788A-D600-B722-9702-F712D9F67B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F062EE-0D95-3118-B84D-D41FCB5361BF}"/>
              </a:ext>
            </a:extLst>
          </p:cNvPr>
          <p:cNvSpPr>
            <a:spLocks noGrp="1"/>
          </p:cNvSpPr>
          <p:nvPr>
            <p:ph type="dt" sz="half" idx="10"/>
          </p:nvPr>
        </p:nvSpPr>
        <p:spPr/>
        <p:txBody>
          <a:bodyPr/>
          <a:lstStyle/>
          <a:p>
            <a:fld id="{52048280-DEC5-6740-B170-5C849DC1A91D}" type="datetimeFigureOut">
              <a:rPr lang="en-BR" smtClean="0"/>
              <a:t>09/01/2025</a:t>
            </a:fld>
            <a:endParaRPr lang="en-BR"/>
          </a:p>
        </p:txBody>
      </p:sp>
      <p:sp>
        <p:nvSpPr>
          <p:cNvPr id="6" name="Footer Placeholder 5">
            <a:extLst>
              <a:ext uri="{FF2B5EF4-FFF2-40B4-BE49-F238E27FC236}">
                <a16:creationId xmlns:a16="http://schemas.microsoft.com/office/drawing/2014/main" id="{368CE30F-0EF9-1869-15F1-FE336404F476}"/>
              </a:ext>
            </a:extLst>
          </p:cNvPr>
          <p:cNvSpPr>
            <a:spLocks noGrp="1"/>
          </p:cNvSpPr>
          <p:nvPr>
            <p:ph type="ftr" sz="quarter" idx="11"/>
          </p:nvPr>
        </p:nvSpPr>
        <p:spPr/>
        <p:txBody>
          <a:bodyPr/>
          <a:lstStyle/>
          <a:p>
            <a:endParaRPr lang="en-BR"/>
          </a:p>
        </p:txBody>
      </p:sp>
      <p:sp>
        <p:nvSpPr>
          <p:cNvPr id="7" name="Slide Number Placeholder 6">
            <a:extLst>
              <a:ext uri="{FF2B5EF4-FFF2-40B4-BE49-F238E27FC236}">
                <a16:creationId xmlns:a16="http://schemas.microsoft.com/office/drawing/2014/main" id="{48E69F7E-ECBF-11A1-9138-A4E313E78A46}"/>
              </a:ext>
            </a:extLst>
          </p:cNvPr>
          <p:cNvSpPr>
            <a:spLocks noGrp="1"/>
          </p:cNvSpPr>
          <p:nvPr>
            <p:ph type="sldNum" sz="quarter" idx="12"/>
          </p:nvPr>
        </p:nvSpPr>
        <p:spPr/>
        <p:txBody>
          <a:bodyPr/>
          <a:lstStyle/>
          <a:p>
            <a:fld id="{1355217A-BCB2-1846-9468-83CC719C2930}" type="slidenum">
              <a:rPr lang="en-BR" smtClean="0"/>
              <a:t>‹nº›</a:t>
            </a:fld>
            <a:endParaRPr lang="en-BR"/>
          </a:p>
        </p:txBody>
      </p:sp>
      <p:pic>
        <p:nvPicPr>
          <p:cNvPr id="8" name="Picture 7" descr="A logo with green and black text&#10;&#10;Description automatically generated">
            <a:extLst>
              <a:ext uri="{FF2B5EF4-FFF2-40B4-BE49-F238E27FC236}">
                <a16:creationId xmlns:a16="http://schemas.microsoft.com/office/drawing/2014/main" id="{3B3522D6-C677-71CE-3A23-99A4E5020782}"/>
              </a:ext>
            </a:extLst>
          </p:cNvPr>
          <p:cNvPicPr>
            <a:picLocks noChangeAspect="1"/>
          </p:cNvPicPr>
          <p:nvPr userDrawn="1"/>
        </p:nvPicPr>
        <p:blipFill>
          <a:blip r:embed="rId2"/>
          <a:stretch>
            <a:fillRect/>
          </a:stretch>
        </p:blipFill>
        <p:spPr>
          <a:xfrm>
            <a:off x="11182864" y="185352"/>
            <a:ext cx="810265" cy="785526"/>
          </a:xfrm>
          <a:prstGeom prst="rect">
            <a:avLst/>
          </a:prstGeom>
        </p:spPr>
      </p:pic>
    </p:spTree>
    <p:extLst>
      <p:ext uri="{BB962C8B-B14F-4D97-AF65-F5344CB8AC3E}">
        <p14:creationId xmlns:p14="http://schemas.microsoft.com/office/powerpoint/2010/main" val="4090976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1D26A3-5249-A393-B66B-1483E7BD29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BR"/>
          </a:p>
        </p:txBody>
      </p:sp>
      <p:sp>
        <p:nvSpPr>
          <p:cNvPr id="3" name="Text Placeholder 2">
            <a:extLst>
              <a:ext uri="{FF2B5EF4-FFF2-40B4-BE49-F238E27FC236}">
                <a16:creationId xmlns:a16="http://schemas.microsoft.com/office/drawing/2014/main" id="{8F0E0777-DBBE-87EB-D22F-35C67708CE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4" name="Date Placeholder 3">
            <a:extLst>
              <a:ext uri="{FF2B5EF4-FFF2-40B4-BE49-F238E27FC236}">
                <a16:creationId xmlns:a16="http://schemas.microsoft.com/office/drawing/2014/main" id="{B73D94A7-CBA6-D18E-4E13-1B7EEC589D2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2048280-DEC5-6740-B170-5C849DC1A91D}" type="datetimeFigureOut">
              <a:rPr lang="en-BR" smtClean="0"/>
              <a:t>09/01/2025</a:t>
            </a:fld>
            <a:endParaRPr lang="en-BR"/>
          </a:p>
        </p:txBody>
      </p:sp>
      <p:sp>
        <p:nvSpPr>
          <p:cNvPr id="5" name="Footer Placeholder 4">
            <a:extLst>
              <a:ext uri="{FF2B5EF4-FFF2-40B4-BE49-F238E27FC236}">
                <a16:creationId xmlns:a16="http://schemas.microsoft.com/office/drawing/2014/main" id="{DD7D0B53-06EA-CF6C-5DDF-61F6BCEE42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BR"/>
          </a:p>
        </p:txBody>
      </p:sp>
      <p:sp>
        <p:nvSpPr>
          <p:cNvPr id="6" name="Slide Number Placeholder 5">
            <a:extLst>
              <a:ext uri="{FF2B5EF4-FFF2-40B4-BE49-F238E27FC236}">
                <a16:creationId xmlns:a16="http://schemas.microsoft.com/office/drawing/2014/main" id="{251E7156-46A8-D766-B88F-B968ECF8AC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355217A-BCB2-1846-9468-83CC719C2930}" type="slidenum">
              <a:rPr lang="en-BR" smtClean="0"/>
              <a:t>‹nº›</a:t>
            </a:fld>
            <a:endParaRPr lang="en-BR"/>
          </a:p>
        </p:txBody>
      </p:sp>
    </p:spTree>
    <p:extLst>
      <p:ext uri="{BB962C8B-B14F-4D97-AF65-F5344CB8AC3E}">
        <p14:creationId xmlns:p14="http://schemas.microsoft.com/office/powerpoint/2010/main" val="4200701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C2FF3-619E-E98C-6406-BBAAD70FE665}"/>
            </a:ext>
          </a:extLst>
        </p:cNvPr>
        <p:cNvGrpSpPr/>
        <p:nvPr/>
      </p:nvGrpSpPr>
      <p:grpSpPr>
        <a:xfrm>
          <a:off x="0" y="0"/>
          <a:ext cx="0" cy="0"/>
          <a:chOff x="0" y="0"/>
          <a:chExt cx="0" cy="0"/>
        </a:xfrm>
      </p:grpSpPr>
      <p:pic>
        <p:nvPicPr>
          <p:cNvPr id="9" name="Imagem 8" descr="Imagem de vídeo game&#10;&#10;O conteúdo gerado por IA pode estar incorreto.">
            <a:extLst>
              <a:ext uri="{FF2B5EF4-FFF2-40B4-BE49-F238E27FC236}">
                <a16:creationId xmlns:a16="http://schemas.microsoft.com/office/drawing/2014/main" id="{A991D971-8A66-8F20-A41B-C35CCCC11DA8}"/>
              </a:ext>
            </a:extLst>
          </p:cNvPr>
          <p:cNvPicPr>
            <a:picLocks noChangeAspect="1"/>
          </p:cNvPicPr>
          <p:nvPr/>
        </p:nvPicPr>
        <p:blipFill>
          <a:blip r:embed="rId2"/>
          <a:stretch>
            <a:fillRect/>
          </a:stretch>
        </p:blipFill>
        <p:spPr>
          <a:xfrm>
            <a:off x="0" y="0"/>
            <a:ext cx="12192000" cy="6858000"/>
          </a:xfrm>
          <a:prstGeom prst="rect">
            <a:avLst/>
          </a:prstGeom>
        </p:spPr>
      </p:pic>
      <p:sp>
        <p:nvSpPr>
          <p:cNvPr id="7" name="CaixaDeTexto 6">
            <a:extLst>
              <a:ext uri="{FF2B5EF4-FFF2-40B4-BE49-F238E27FC236}">
                <a16:creationId xmlns:a16="http://schemas.microsoft.com/office/drawing/2014/main" id="{A442A754-CF69-A3AC-5B86-E4CBDFF74169}"/>
              </a:ext>
            </a:extLst>
          </p:cNvPr>
          <p:cNvSpPr txBox="1"/>
          <p:nvPr/>
        </p:nvSpPr>
        <p:spPr>
          <a:xfrm>
            <a:off x="695369" y="3802118"/>
            <a:ext cx="5727850" cy="369332"/>
          </a:xfrm>
          <a:prstGeom prst="rect">
            <a:avLst/>
          </a:prstGeom>
          <a:noFill/>
        </p:spPr>
        <p:txBody>
          <a:bodyPr wrap="none" rtlCol="0">
            <a:spAutoFit/>
          </a:bodyPr>
          <a:lstStyle/>
          <a:p>
            <a:r>
              <a:rPr lang="pt-BR" dirty="0">
                <a:latin typeface="Montserrat" pitchFamily="2" charset="77"/>
              </a:rPr>
              <a:t>Núcleo de Capacitação em Inteligência Artificial</a:t>
            </a:r>
          </a:p>
        </p:txBody>
      </p:sp>
      <p:pic>
        <p:nvPicPr>
          <p:cNvPr id="2" name="Imagem 1" descr="Uma imagem contendo Texto&#10;&#10;O conteúdo gerado por IA pode estar incorreto.">
            <a:extLst>
              <a:ext uri="{FF2B5EF4-FFF2-40B4-BE49-F238E27FC236}">
                <a16:creationId xmlns:a16="http://schemas.microsoft.com/office/drawing/2014/main" id="{D9CE3225-DDE6-B600-9BE3-0A441CFFAD01}"/>
              </a:ext>
            </a:extLst>
          </p:cNvPr>
          <p:cNvPicPr>
            <a:picLocks noChangeAspect="1"/>
          </p:cNvPicPr>
          <p:nvPr/>
        </p:nvPicPr>
        <p:blipFill>
          <a:blip r:embed="rId3"/>
          <a:srcRect r="87525" b="78164"/>
          <a:stretch>
            <a:fillRect/>
          </a:stretch>
        </p:blipFill>
        <p:spPr>
          <a:xfrm>
            <a:off x="-2346" y="0"/>
            <a:ext cx="1520952" cy="1497498"/>
          </a:xfrm>
          <a:prstGeom prst="rect">
            <a:avLst/>
          </a:prstGeom>
        </p:spPr>
      </p:pic>
      <p:pic>
        <p:nvPicPr>
          <p:cNvPr id="3" name="Imagem 2" descr="Uma imagem contendo Texto&#10;&#10;O conteúdo gerado por IA pode estar incorreto.">
            <a:extLst>
              <a:ext uri="{FF2B5EF4-FFF2-40B4-BE49-F238E27FC236}">
                <a16:creationId xmlns:a16="http://schemas.microsoft.com/office/drawing/2014/main" id="{81ECF388-9A2D-534E-04C3-9C02E857937B}"/>
              </a:ext>
            </a:extLst>
          </p:cNvPr>
          <p:cNvPicPr>
            <a:picLocks noChangeAspect="1"/>
          </p:cNvPicPr>
          <p:nvPr/>
        </p:nvPicPr>
        <p:blipFill>
          <a:blip r:embed="rId3"/>
          <a:srcRect l="29650" t="81044" r="52377"/>
          <a:stretch>
            <a:fillRect/>
          </a:stretch>
        </p:blipFill>
        <p:spPr>
          <a:xfrm>
            <a:off x="3611880" y="5558015"/>
            <a:ext cx="2191255" cy="1299985"/>
          </a:xfrm>
          <a:prstGeom prst="rect">
            <a:avLst/>
          </a:prstGeom>
        </p:spPr>
      </p:pic>
      <p:pic>
        <p:nvPicPr>
          <p:cNvPr id="6" name="Imagem 5" descr="Ícone&#10;&#10;O conteúdo gerado por IA pode estar incorreto.">
            <a:extLst>
              <a:ext uri="{FF2B5EF4-FFF2-40B4-BE49-F238E27FC236}">
                <a16:creationId xmlns:a16="http://schemas.microsoft.com/office/drawing/2014/main" id="{6A2960D7-44A7-4148-479A-87822C97D23C}"/>
              </a:ext>
            </a:extLst>
          </p:cNvPr>
          <p:cNvPicPr>
            <a:picLocks noChangeAspect="1"/>
          </p:cNvPicPr>
          <p:nvPr/>
        </p:nvPicPr>
        <p:blipFill>
          <a:blip r:embed="rId4"/>
          <a:stretch>
            <a:fillRect/>
          </a:stretch>
        </p:blipFill>
        <p:spPr>
          <a:xfrm>
            <a:off x="806599" y="3191201"/>
            <a:ext cx="1854305" cy="638349"/>
          </a:xfrm>
          <a:prstGeom prst="rect">
            <a:avLst/>
          </a:prstGeom>
        </p:spPr>
      </p:pic>
    </p:spTree>
    <p:extLst>
      <p:ext uri="{BB962C8B-B14F-4D97-AF65-F5344CB8AC3E}">
        <p14:creationId xmlns:p14="http://schemas.microsoft.com/office/powerpoint/2010/main" val="4170425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99D7B8-9DA7-ACD6-E519-EA8E7646640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62F0A90A-496A-9E14-3886-34553D266437}"/>
              </a:ext>
            </a:extLst>
          </p:cNvPr>
          <p:cNvSpPr txBox="1">
            <a:spLocks/>
          </p:cNvSpPr>
          <p:nvPr/>
        </p:nvSpPr>
        <p:spPr>
          <a:xfrm>
            <a:off x="1142999" y="219103"/>
            <a:ext cx="4860235"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2.2  Equação Normal</a:t>
            </a:r>
            <a:endParaRPr lang="pt-BR" dirty="0">
              <a:solidFill>
                <a:schemeClr val="bg1"/>
              </a:solidFill>
            </a:endParaRPr>
          </a:p>
        </p:txBody>
      </p:sp>
      <p:sp>
        <p:nvSpPr>
          <p:cNvPr id="8" name="Rectangle 3">
            <a:extLst>
              <a:ext uri="{FF2B5EF4-FFF2-40B4-BE49-F238E27FC236}">
                <a16:creationId xmlns:a16="http://schemas.microsoft.com/office/drawing/2014/main" id="{02A6E373-99EE-42E9-84E6-33A6C637D9DC}"/>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3" name="CaixaDeTexto 2">
            <a:extLst>
              <a:ext uri="{FF2B5EF4-FFF2-40B4-BE49-F238E27FC236}">
                <a16:creationId xmlns:a16="http://schemas.microsoft.com/office/drawing/2014/main" id="{FCA19AFF-01EF-7DAC-3BBB-FFEDD16D3115}"/>
              </a:ext>
            </a:extLst>
          </p:cNvPr>
          <p:cNvSpPr txBox="1"/>
          <p:nvPr/>
        </p:nvSpPr>
        <p:spPr>
          <a:xfrm>
            <a:off x="480391" y="1580323"/>
            <a:ext cx="11231218" cy="369332"/>
          </a:xfrm>
          <a:prstGeom prst="rect">
            <a:avLst/>
          </a:prstGeom>
          <a:noFill/>
        </p:spPr>
        <p:txBody>
          <a:bodyPr wrap="square">
            <a:spAutoFit/>
          </a:bodyPr>
          <a:lstStyle/>
          <a:p>
            <a:pPr algn="just"/>
            <a:r>
              <a:rPr lang="pt-BR" altLang="pt-BR" dirty="0">
                <a:latin typeface="Montserrat" panose="00000500000000000000" pitchFamily="2" charset="0"/>
              </a:rPr>
              <a:t>Agora vamos achar os parâmetros que definem a solução do problema.</a:t>
            </a:r>
          </a:p>
        </p:txBody>
      </p:sp>
      <p:pic>
        <p:nvPicPr>
          <p:cNvPr id="7" name="Imagem 6">
            <a:extLst>
              <a:ext uri="{FF2B5EF4-FFF2-40B4-BE49-F238E27FC236}">
                <a16:creationId xmlns:a16="http://schemas.microsoft.com/office/drawing/2014/main" id="{B3BAB353-5B40-1AE0-59F3-EF981038F29F}"/>
              </a:ext>
            </a:extLst>
          </p:cNvPr>
          <p:cNvPicPr>
            <a:picLocks noChangeAspect="1"/>
          </p:cNvPicPr>
          <p:nvPr/>
        </p:nvPicPr>
        <p:blipFill>
          <a:blip r:embed="rId2"/>
          <a:stretch>
            <a:fillRect/>
          </a:stretch>
        </p:blipFill>
        <p:spPr>
          <a:xfrm>
            <a:off x="1142999" y="2215059"/>
            <a:ext cx="8895522" cy="1488564"/>
          </a:xfrm>
          <a:prstGeom prst="rect">
            <a:avLst/>
          </a:prstGeom>
        </p:spPr>
      </p:pic>
      <p:sp>
        <p:nvSpPr>
          <p:cNvPr id="13" name="CaixaDeTexto 12">
            <a:extLst>
              <a:ext uri="{FF2B5EF4-FFF2-40B4-BE49-F238E27FC236}">
                <a16:creationId xmlns:a16="http://schemas.microsoft.com/office/drawing/2014/main" id="{4B3FA72F-AA32-4B67-6162-14DA5C5EDF5F}"/>
              </a:ext>
            </a:extLst>
          </p:cNvPr>
          <p:cNvSpPr txBox="1"/>
          <p:nvPr/>
        </p:nvSpPr>
        <p:spPr>
          <a:xfrm>
            <a:off x="387625" y="3969028"/>
            <a:ext cx="11231218" cy="646331"/>
          </a:xfrm>
          <a:prstGeom prst="rect">
            <a:avLst/>
          </a:prstGeom>
          <a:noFill/>
        </p:spPr>
        <p:txBody>
          <a:bodyPr wrap="square">
            <a:spAutoFit/>
          </a:bodyPr>
          <a:lstStyle/>
          <a:p>
            <a:pPr algn="just"/>
            <a:r>
              <a:rPr lang="pt-BR" altLang="pt-BR" dirty="0">
                <a:latin typeface="Montserrat" panose="00000500000000000000" pitchFamily="2" charset="0"/>
              </a:rPr>
              <a:t>A função vigente que usamos para gerar os dados é y = 4 + 3x_1 + ruído gaussiano.  Veja se encontrou :</a:t>
            </a:r>
          </a:p>
        </p:txBody>
      </p:sp>
      <p:pic>
        <p:nvPicPr>
          <p:cNvPr id="15" name="Imagem 14" descr="Texto&#10;&#10;O conteúdo gerado por IA pode estar incorreto.">
            <a:extLst>
              <a:ext uri="{FF2B5EF4-FFF2-40B4-BE49-F238E27FC236}">
                <a16:creationId xmlns:a16="http://schemas.microsoft.com/office/drawing/2014/main" id="{84D10445-3B6B-93EA-A6B3-E5344DA8A720}"/>
              </a:ext>
            </a:extLst>
          </p:cNvPr>
          <p:cNvPicPr>
            <a:picLocks noChangeAspect="1"/>
          </p:cNvPicPr>
          <p:nvPr/>
        </p:nvPicPr>
        <p:blipFill>
          <a:blip r:embed="rId3"/>
          <a:stretch>
            <a:fillRect/>
          </a:stretch>
        </p:blipFill>
        <p:spPr>
          <a:xfrm>
            <a:off x="3269973" y="4880764"/>
            <a:ext cx="4909930" cy="942274"/>
          </a:xfrm>
          <a:prstGeom prst="rect">
            <a:avLst/>
          </a:prstGeom>
        </p:spPr>
      </p:pic>
    </p:spTree>
    <p:extLst>
      <p:ext uri="{BB962C8B-B14F-4D97-AF65-F5344CB8AC3E}">
        <p14:creationId xmlns:p14="http://schemas.microsoft.com/office/powerpoint/2010/main" val="28488303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633358-17D4-7DB7-1635-E6E9B0554D4D}"/>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E61B79B0-1BBB-E4A4-E008-62111C8BB20D}"/>
              </a:ext>
            </a:extLst>
          </p:cNvPr>
          <p:cNvSpPr txBox="1">
            <a:spLocks/>
          </p:cNvSpPr>
          <p:nvPr/>
        </p:nvSpPr>
        <p:spPr>
          <a:xfrm>
            <a:off x="1142999" y="219103"/>
            <a:ext cx="4860235"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2.2  Equação Normal</a:t>
            </a:r>
            <a:endParaRPr lang="pt-BR" dirty="0">
              <a:solidFill>
                <a:schemeClr val="bg1"/>
              </a:solidFill>
            </a:endParaRPr>
          </a:p>
        </p:txBody>
      </p:sp>
      <p:sp>
        <p:nvSpPr>
          <p:cNvPr id="8" name="Rectangle 3">
            <a:extLst>
              <a:ext uri="{FF2B5EF4-FFF2-40B4-BE49-F238E27FC236}">
                <a16:creationId xmlns:a16="http://schemas.microsoft.com/office/drawing/2014/main" id="{AC8E9DA6-B30A-0937-4B9B-2DE8DB5AFD11}"/>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3" name="CaixaDeTexto 2">
            <a:extLst>
              <a:ext uri="{FF2B5EF4-FFF2-40B4-BE49-F238E27FC236}">
                <a16:creationId xmlns:a16="http://schemas.microsoft.com/office/drawing/2014/main" id="{B9D9AC02-C13C-28A6-029A-48DD11B8E187}"/>
              </a:ext>
            </a:extLst>
          </p:cNvPr>
          <p:cNvSpPr txBox="1"/>
          <p:nvPr/>
        </p:nvSpPr>
        <p:spPr>
          <a:xfrm>
            <a:off x="480391" y="1580323"/>
            <a:ext cx="11231218" cy="646331"/>
          </a:xfrm>
          <a:prstGeom prst="rect">
            <a:avLst/>
          </a:prstGeom>
          <a:noFill/>
        </p:spPr>
        <p:txBody>
          <a:bodyPr wrap="square">
            <a:spAutoFit/>
          </a:bodyPr>
          <a:lstStyle/>
          <a:p>
            <a:pPr algn="just"/>
            <a:r>
              <a:rPr lang="pt-BR" altLang="pt-BR" dirty="0">
                <a:latin typeface="Montserrat" panose="00000500000000000000" pitchFamily="2" charset="0"/>
              </a:rPr>
              <a:t>Chegamos um pouco perto. O ruído tornou impossível recuperar os parâmetros exatos da função original. Agora podemos fazer algumas previsões usando os parâmetros encontrados.</a:t>
            </a:r>
          </a:p>
        </p:txBody>
      </p:sp>
      <p:pic>
        <p:nvPicPr>
          <p:cNvPr id="9" name="Imagem 8" descr="Texto, Carta&#10;&#10;O conteúdo gerado por IA pode estar incorreto.">
            <a:extLst>
              <a:ext uri="{FF2B5EF4-FFF2-40B4-BE49-F238E27FC236}">
                <a16:creationId xmlns:a16="http://schemas.microsoft.com/office/drawing/2014/main" id="{D02B1044-6D95-5337-C77D-725907747B51}"/>
              </a:ext>
            </a:extLst>
          </p:cNvPr>
          <p:cNvPicPr>
            <a:picLocks noChangeAspect="1"/>
          </p:cNvPicPr>
          <p:nvPr/>
        </p:nvPicPr>
        <p:blipFill>
          <a:blip r:embed="rId2"/>
          <a:stretch>
            <a:fillRect/>
          </a:stretch>
        </p:blipFill>
        <p:spPr>
          <a:xfrm>
            <a:off x="1263885" y="2466840"/>
            <a:ext cx="9478698" cy="1924319"/>
          </a:xfrm>
          <a:prstGeom prst="rect">
            <a:avLst/>
          </a:prstGeom>
        </p:spPr>
      </p:pic>
      <p:sp>
        <p:nvSpPr>
          <p:cNvPr id="16" name="CaixaDeTexto 15">
            <a:extLst>
              <a:ext uri="{FF2B5EF4-FFF2-40B4-BE49-F238E27FC236}">
                <a16:creationId xmlns:a16="http://schemas.microsoft.com/office/drawing/2014/main" id="{ED62A301-814A-BDDE-961A-53977D8FE39A}"/>
              </a:ext>
            </a:extLst>
          </p:cNvPr>
          <p:cNvSpPr txBox="1"/>
          <p:nvPr/>
        </p:nvSpPr>
        <p:spPr>
          <a:xfrm>
            <a:off x="641451" y="4446679"/>
            <a:ext cx="11231218" cy="369332"/>
          </a:xfrm>
          <a:prstGeom prst="rect">
            <a:avLst/>
          </a:prstGeom>
          <a:noFill/>
        </p:spPr>
        <p:txBody>
          <a:bodyPr wrap="square">
            <a:spAutoFit/>
          </a:bodyPr>
          <a:lstStyle/>
          <a:p>
            <a:pPr algn="just"/>
            <a:r>
              <a:rPr lang="pt-BR" altLang="pt-BR" dirty="0">
                <a:latin typeface="Montserrat" panose="00000500000000000000" pitchFamily="2" charset="0"/>
              </a:rPr>
              <a:t>Vamos plotar as previsões:</a:t>
            </a:r>
          </a:p>
        </p:txBody>
      </p:sp>
      <p:pic>
        <p:nvPicPr>
          <p:cNvPr id="18" name="Imagem 17" descr="Texto&#10;&#10;O conteúdo gerado por IA pode estar incorreto.">
            <a:extLst>
              <a:ext uri="{FF2B5EF4-FFF2-40B4-BE49-F238E27FC236}">
                <a16:creationId xmlns:a16="http://schemas.microsoft.com/office/drawing/2014/main" id="{825DD5C6-2B7C-A7A5-F2FA-1B2212AD7980}"/>
              </a:ext>
            </a:extLst>
          </p:cNvPr>
          <p:cNvPicPr>
            <a:picLocks noChangeAspect="1"/>
          </p:cNvPicPr>
          <p:nvPr/>
        </p:nvPicPr>
        <p:blipFill>
          <a:blip r:embed="rId3"/>
          <a:stretch>
            <a:fillRect/>
          </a:stretch>
        </p:blipFill>
        <p:spPr>
          <a:xfrm>
            <a:off x="2508105" y="4899711"/>
            <a:ext cx="7175790" cy="1324160"/>
          </a:xfrm>
          <a:prstGeom prst="rect">
            <a:avLst/>
          </a:prstGeom>
        </p:spPr>
      </p:pic>
    </p:spTree>
    <p:extLst>
      <p:ext uri="{BB962C8B-B14F-4D97-AF65-F5344CB8AC3E}">
        <p14:creationId xmlns:p14="http://schemas.microsoft.com/office/powerpoint/2010/main" val="997117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361281-412D-CF34-13FE-6CBC4BF9EA9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7B23C80B-9C71-6540-7C14-2FFA28484B3B}"/>
              </a:ext>
            </a:extLst>
          </p:cNvPr>
          <p:cNvSpPr txBox="1">
            <a:spLocks/>
          </p:cNvSpPr>
          <p:nvPr/>
        </p:nvSpPr>
        <p:spPr>
          <a:xfrm>
            <a:off x="1142999" y="219103"/>
            <a:ext cx="4860235"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2.2  Equação Normal</a:t>
            </a:r>
            <a:endParaRPr lang="pt-BR" dirty="0">
              <a:solidFill>
                <a:schemeClr val="bg1"/>
              </a:solidFill>
            </a:endParaRPr>
          </a:p>
        </p:txBody>
      </p:sp>
      <p:sp>
        <p:nvSpPr>
          <p:cNvPr id="8" name="Rectangle 3">
            <a:extLst>
              <a:ext uri="{FF2B5EF4-FFF2-40B4-BE49-F238E27FC236}">
                <a16:creationId xmlns:a16="http://schemas.microsoft.com/office/drawing/2014/main" id="{BEB40C60-08AB-A893-31BD-2A9795F7FEB6}"/>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pic>
        <p:nvPicPr>
          <p:cNvPr id="5" name="Imagem 4" descr="Gráfico, Gráfico de dispersão&#10;&#10;O conteúdo gerado por IA pode estar incorreto.">
            <a:extLst>
              <a:ext uri="{FF2B5EF4-FFF2-40B4-BE49-F238E27FC236}">
                <a16:creationId xmlns:a16="http://schemas.microsoft.com/office/drawing/2014/main" id="{4E717427-E0FD-C10A-CCD5-7AAFCF3FFC7E}"/>
              </a:ext>
            </a:extLst>
          </p:cNvPr>
          <p:cNvPicPr>
            <a:picLocks noChangeAspect="1"/>
          </p:cNvPicPr>
          <p:nvPr/>
        </p:nvPicPr>
        <p:blipFill>
          <a:blip r:embed="rId2"/>
          <a:stretch>
            <a:fillRect/>
          </a:stretch>
        </p:blipFill>
        <p:spPr>
          <a:xfrm>
            <a:off x="2361679" y="1202635"/>
            <a:ext cx="7468642" cy="4531736"/>
          </a:xfrm>
          <a:prstGeom prst="rect">
            <a:avLst/>
          </a:prstGeom>
        </p:spPr>
      </p:pic>
    </p:spTree>
    <p:extLst>
      <p:ext uri="{BB962C8B-B14F-4D97-AF65-F5344CB8AC3E}">
        <p14:creationId xmlns:p14="http://schemas.microsoft.com/office/powerpoint/2010/main" val="37663281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A19762-97EB-C74D-F394-34B0C0414ED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6CA58EC2-6002-1C1C-8114-D5A8B8FBB43E}"/>
              </a:ext>
            </a:extLst>
          </p:cNvPr>
          <p:cNvSpPr txBox="1">
            <a:spLocks/>
          </p:cNvSpPr>
          <p:nvPr/>
        </p:nvSpPr>
        <p:spPr>
          <a:xfrm>
            <a:off x="1142999" y="219103"/>
            <a:ext cx="4860235"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2.3 </a:t>
            </a:r>
            <a:r>
              <a:rPr lang="pt-BR" dirty="0" err="1"/>
              <a:t>Scikit</a:t>
            </a:r>
            <a:r>
              <a:rPr lang="pt-BR" dirty="0"/>
              <a:t>- </a:t>
            </a:r>
            <a:r>
              <a:rPr lang="pt-BR" dirty="0" err="1"/>
              <a:t>Learn</a:t>
            </a:r>
            <a:endParaRPr lang="pt-BR" dirty="0">
              <a:solidFill>
                <a:schemeClr val="bg1"/>
              </a:solidFill>
            </a:endParaRPr>
          </a:p>
        </p:txBody>
      </p:sp>
      <p:sp>
        <p:nvSpPr>
          <p:cNvPr id="8" name="Rectangle 3">
            <a:extLst>
              <a:ext uri="{FF2B5EF4-FFF2-40B4-BE49-F238E27FC236}">
                <a16:creationId xmlns:a16="http://schemas.microsoft.com/office/drawing/2014/main" id="{EB9E8642-1461-D7A8-F0D3-1AD4311556ED}"/>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pic>
        <p:nvPicPr>
          <p:cNvPr id="4" name="Imagem 3" descr="Texto&#10;&#10;O conteúdo gerado por IA pode estar incorreto.">
            <a:extLst>
              <a:ext uri="{FF2B5EF4-FFF2-40B4-BE49-F238E27FC236}">
                <a16:creationId xmlns:a16="http://schemas.microsoft.com/office/drawing/2014/main" id="{BA9E22BB-60D5-4C0B-FFE2-B2BDA86346DA}"/>
              </a:ext>
            </a:extLst>
          </p:cNvPr>
          <p:cNvPicPr>
            <a:picLocks noChangeAspect="1"/>
          </p:cNvPicPr>
          <p:nvPr/>
        </p:nvPicPr>
        <p:blipFill>
          <a:blip r:embed="rId2"/>
          <a:stretch>
            <a:fillRect/>
          </a:stretch>
        </p:blipFill>
        <p:spPr>
          <a:xfrm>
            <a:off x="1739347" y="2232017"/>
            <a:ext cx="7871791" cy="3473044"/>
          </a:xfrm>
          <a:prstGeom prst="rect">
            <a:avLst/>
          </a:prstGeom>
        </p:spPr>
      </p:pic>
      <p:sp>
        <p:nvSpPr>
          <p:cNvPr id="6" name="CaixaDeTexto 5">
            <a:extLst>
              <a:ext uri="{FF2B5EF4-FFF2-40B4-BE49-F238E27FC236}">
                <a16:creationId xmlns:a16="http://schemas.microsoft.com/office/drawing/2014/main" id="{1DE44ADD-35AC-EC99-922C-2D8874409BDC}"/>
              </a:ext>
            </a:extLst>
          </p:cNvPr>
          <p:cNvSpPr txBox="1"/>
          <p:nvPr/>
        </p:nvSpPr>
        <p:spPr>
          <a:xfrm>
            <a:off x="480391" y="1580323"/>
            <a:ext cx="11231218" cy="369332"/>
          </a:xfrm>
          <a:prstGeom prst="rect">
            <a:avLst/>
          </a:prstGeom>
          <a:noFill/>
        </p:spPr>
        <p:txBody>
          <a:bodyPr wrap="square">
            <a:spAutoFit/>
          </a:bodyPr>
          <a:lstStyle/>
          <a:p>
            <a:pPr algn="just"/>
            <a:r>
              <a:rPr lang="pt-BR" altLang="pt-BR" dirty="0">
                <a:latin typeface="Montserrat" panose="00000500000000000000" pitchFamily="2" charset="0"/>
              </a:rPr>
              <a:t>O código equivalente utilizando o </a:t>
            </a:r>
            <a:r>
              <a:rPr lang="pt-BR" altLang="pt-BR" dirty="0" err="1">
                <a:latin typeface="Montserrat" panose="00000500000000000000" pitchFamily="2" charset="0"/>
              </a:rPr>
              <a:t>Scikit-learn</a:t>
            </a:r>
            <a:r>
              <a:rPr lang="pt-BR" altLang="pt-BR" dirty="0">
                <a:latin typeface="Montserrat" panose="00000500000000000000" pitchFamily="2" charset="0"/>
              </a:rPr>
              <a:t> se parece com isso:</a:t>
            </a:r>
          </a:p>
        </p:txBody>
      </p:sp>
    </p:spTree>
    <p:extLst>
      <p:ext uri="{BB962C8B-B14F-4D97-AF65-F5344CB8AC3E}">
        <p14:creationId xmlns:p14="http://schemas.microsoft.com/office/powerpoint/2010/main" val="40116646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96005C-14F6-B9ED-12FB-4E1C11047DF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35C8D8A2-1B0A-4376-1152-E228F7561DCC}"/>
              </a:ext>
            </a:extLst>
          </p:cNvPr>
          <p:cNvSpPr txBox="1">
            <a:spLocks/>
          </p:cNvSpPr>
          <p:nvPr/>
        </p:nvSpPr>
        <p:spPr>
          <a:xfrm>
            <a:off x="1490869" y="616669"/>
            <a:ext cx="8030818"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2.3 Complexidade Computacional</a:t>
            </a:r>
            <a:endParaRPr lang="pt-BR" dirty="0">
              <a:solidFill>
                <a:schemeClr val="bg1"/>
              </a:solidFill>
            </a:endParaRPr>
          </a:p>
        </p:txBody>
      </p:sp>
      <p:sp>
        <p:nvSpPr>
          <p:cNvPr id="8" name="Rectangle 3">
            <a:extLst>
              <a:ext uri="{FF2B5EF4-FFF2-40B4-BE49-F238E27FC236}">
                <a16:creationId xmlns:a16="http://schemas.microsoft.com/office/drawing/2014/main" id="{AE0E51E4-02CF-12F0-8D63-EC4A840166B1}"/>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4" name="CaixaDeTexto 3">
            <a:extLst>
              <a:ext uri="{FF2B5EF4-FFF2-40B4-BE49-F238E27FC236}">
                <a16:creationId xmlns:a16="http://schemas.microsoft.com/office/drawing/2014/main" id="{4F352AF7-226E-E374-5DAD-E06A78B79F8A}"/>
              </a:ext>
            </a:extLst>
          </p:cNvPr>
          <p:cNvSpPr txBox="1"/>
          <p:nvPr/>
        </p:nvSpPr>
        <p:spPr>
          <a:xfrm>
            <a:off x="668595" y="1536494"/>
            <a:ext cx="11231218" cy="3785011"/>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É possível calcular os parâmetros que definem a solução de um problema de regressão linear usando a solução das equações normais.</a:t>
            </a:r>
          </a:p>
          <a:p>
            <a:pPr marL="285750" indent="-285750" algn="just">
              <a:lnSpc>
                <a:spcPct val="150000"/>
              </a:lnSpc>
              <a:buFont typeface="Wingdings" panose="05000000000000000000" pitchFamily="2" charset="2"/>
              <a:buChar char="§"/>
            </a:pPr>
            <a:r>
              <a:rPr lang="pt-BR" dirty="0">
                <a:latin typeface="Montserrat" panose="00000500000000000000" pitchFamily="2" charset="0"/>
              </a:rPr>
              <a:t>Quando o número de características aumenta, cresce também a dimensão da matriz que precisa ser invertida. Como o cálculo da inversa de uma matriz grande exige muitas operações, o método pode se tornar </a:t>
            </a:r>
            <a:r>
              <a:rPr lang="pt-BR" b="1" dirty="0">
                <a:latin typeface="Montserrat" panose="00000500000000000000" pitchFamily="2" charset="0"/>
              </a:rPr>
              <a:t>computacionalmente caro e numericamente instável</a:t>
            </a:r>
            <a:r>
              <a:rPr lang="pt-BR" dirty="0">
                <a:latin typeface="Montserrat" panose="00000500000000000000" pitchFamily="2" charset="0"/>
              </a:rPr>
              <a:t>.</a:t>
            </a:r>
          </a:p>
          <a:p>
            <a:pPr marL="285750" indent="-285750" algn="just">
              <a:lnSpc>
                <a:spcPct val="150000"/>
              </a:lnSpc>
              <a:buFont typeface="Wingdings" panose="05000000000000000000" pitchFamily="2" charset="2"/>
              <a:buChar char="§"/>
            </a:pPr>
            <a:r>
              <a:rPr lang="pt-BR" altLang="pt-BR" dirty="0">
                <a:latin typeface="Montserrat" panose="00000500000000000000" pitchFamily="2" charset="0"/>
              </a:rPr>
              <a:t>Encarando pelo lado positivo,  trabalhamos com uma equação linear em relação ao número de instâncias no conjunto de treinamento,  de modo que lida eficientemente com grandes conjuntos de treinamento, desde que possam caber na memória.</a:t>
            </a:r>
          </a:p>
          <a:p>
            <a:pPr algn="just">
              <a:lnSpc>
                <a:spcPct val="150000"/>
              </a:lnSpc>
            </a:pPr>
            <a:endParaRPr lang="pt-BR" altLang="pt-BR" dirty="0">
              <a:latin typeface="Montserrat" panose="00000500000000000000" pitchFamily="2" charset="0"/>
            </a:endParaRPr>
          </a:p>
        </p:txBody>
      </p:sp>
      <p:sp>
        <p:nvSpPr>
          <p:cNvPr id="7" name="CaixaDeTexto 6">
            <a:extLst>
              <a:ext uri="{FF2B5EF4-FFF2-40B4-BE49-F238E27FC236}">
                <a16:creationId xmlns:a16="http://schemas.microsoft.com/office/drawing/2014/main" id="{5C549A58-20B4-D28C-C9AC-DCE860102C86}"/>
              </a:ext>
            </a:extLst>
          </p:cNvPr>
          <p:cNvSpPr txBox="1"/>
          <p:nvPr/>
        </p:nvSpPr>
        <p:spPr>
          <a:xfrm>
            <a:off x="2676299" y="5056390"/>
            <a:ext cx="7849239" cy="1200329"/>
          </a:xfrm>
          <a:prstGeom prst="rect">
            <a:avLst/>
          </a:prstGeom>
          <a:noFill/>
        </p:spPr>
        <p:txBody>
          <a:bodyPr wrap="square">
            <a:spAutoFit/>
          </a:bodyPr>
          <a:lstStyle/>
          <a:p>
            <a:pPr algn="just"/>
            <a:r>
              <a:rPr lang="pt-BR" dirty="0">
                <a:highlight>
                  <a:srgbClr val="FF0000"/>
                </a:highlight>
                <a:latin typeface="Montserrat" panose="00000500000000000000" pitchFamily="2" charset="0"/>
              </a:rPr>
              <a:t>Diante da dificuldade de inverter matrizes grandes, surge a seguinte questão: </a:t>
            </a:r>
            <a:r>
              <a:rPr lang="pt-BR" b="1" dirty="0">
                <a:highlight>
                  <a:srgbClr val="FF0000"/>
                </a:highlight>
                <a:latin typeface="Montserrat" panose="00000500000000000000" pitchFamily="2" charset="0"/>
              </a:rPr>
              <a:t>existe uma maneira de encontrar os parâmetros da regressão linear sem precisar calcular a inversa diretamente?</a:t>
            </a:r>
          </a:p>
        </p:txBody>
      </p:sp>
    </p:spTree>
    <p:extLst>
      <p:ext uri="{BB962C8B-B14F-4D97-AF65-F5344CB8AC3E}">
        <p14:creationId xmlns:p14="http://schemas.microsoft.com/office/powerpoint/2010/main" val="41017020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D4B-6DA5-2E94-3C52-D26690E9563D}"/>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39172913-3EA3-D991-B534-CF3ABD4C10F5}"/>
              </a:ext>
            </a:extLst>
          </p:cNvPr>
          <p:cNvSpPr txBox="1">
            <a:spLocks/>
          </p:cNvSpPr>
          <p:nvPr/>
        </p:nvSpPr>
        <p:spPr>
          <a:xfrm>
            <a:off x="1669773" y="238981"/>
            <a:ext cx="5824331"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 Gradiente Descendente</a:t>
            </a:r>
            <a:endParaRPr lang="pt-BR" dirty="0">
              <a:solidFill>
                <a:schemeClr val="bg1"/>
              </a:solidFill>
            </a:endParaRPr>
          </a:p>
        </p:txBody>
      </p:sp>
      <p:sp>
        <p:nvSpPr>
          <p:cNvPr id="8" name="Rectangle 3">
            <a:extLst>
              <a:ext uri="{FF2B5EF4-FFF2-40B4-BE49-F238E27FC236}">
                <a16:creationId xmlns:a16="http://schemas.microsoft.com/office/drawing/2014/main" id="{A564DA9D-F01F-1461-983A-81D0F52B8571}"/>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7" name="CaixaDeTexto 6">
            <a:extLst>
              <a:ext uri="{FF2B5EF4-FFF2-40B4-BE49-F238E27FC236}">
                <a16:creationId xmlns:a16="http://schemas.microsoft.com/office/drawing/2014/main" id="{A546E471-58B0-51C4-460F-4A9DE8DB2471}"/>
              </a:ext>
            </a:extLst>
          </p:cNvPr>
          <p:cNvSpPr txBox="1"/>
          <p:nvPr/>
        </p:nvSpPr>
        <p:spPr>
          <a:xfrm>
            <a:off x="668595" y="1536494"/>
            <a:ext cx="11231218" cy="4200509"/>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O </a:t>
            </a:r>
            <a:r>
              <a:rPr lang="pt-BR" b="1" dirty="0">
                <a:latin typeface="Montserrat" panose="00000500000000000000" pitchFamily="2" charset="0"/>
              </a:rPr>
              <a:t>gradiente descendente </a:t>
            </a:r>
            <a:r>
              <a:rPr lang="pt-BR" dirty="0">
                <a:latin typeface="Montserrat" panose="00000500000000000000" pitchFamily="2" charset="0"/>
              </a:rPr>
              <a:t>é um algoritmo de otimização muito genérico capaz de encontrar ótimas soluções para uma ampla gama de problemas. A ideia desse algoritmo é ajustar iterativamente os parâmetros para minimizar uma função de custo.</a:t>
            </a:r>
          </a:p>
          <a:p>
            <a:pPr marL="285750" indent="-285750" algn="just">
              <a:lnSpc>
                <a:spcPct val="150000"/>
              </a:lnSpc>
              <a:buFont typeface="Wingdings" panose="05000000000000000000" pitchFamily="2" charset="2"/>
              <a:buChar char="§"/>
            </a:pPr>
            <a:r>
              <a:rPr lang="pt-BR" dirty="0">
                <a:latin typeface="Montserrat" panose="00000500000000000000" pitchFamily="2" charset="0"/>
              </a:rPr>
              <a:t>O </a:t>
            </a:r>
            <a:r>
              <a:rPr lang="pt-BR" b="1" dirty="0">
                <a:latin typeface="Montserrat" panose="00000500000000000000" pitchFamily="2" charset="0"/>
              </a:rPr>
              <a:t>gradiente</a:t>
            </a:r>
            <a:r>
              <a:rPr lang="pt-BR" dirty="0">
                <a:latin typeface="Montserrat" panose="00000500000000000000" pitchFamily="2" charset="0"/>
              </a:rPr>
              <a:t> é um vetor que indica a direção na qual uma função aumenta mais rápido. Ele mostra </a:t>
            </a:r>
            <a:r>
              <a:rPr lang="pt-BR" b="1" dirty="0">
                <a:latin typeface="Montserrat" panose="00000500000000000000" pitchFamily="2" charset="0"/>
              </a:rPr>
              <a:t>qual caminho seguir para que a função cresça mais rapidamente</a:t>
            </a:r>
            <a:r>
              <a:rPr lang="pt-BR" dirty="0">
                <a:latin typeface="Montserrat" panose="00000500000000000000" pitchFamily="2" charset="0"/>
              </a:rPr>
              <a:t> e o tamanho do vetor indica </a:t>
            </a:r>
            <a:r>
              <a:rPr lang="pt-BR" b="1" dirty="0">
                <a:latin typeface="Montserrat" panose="00000500000000000000" pitchFamily="2" charset="0"/>
              </a:rPr>
              <a:t>o quanto a função cresce nessa direção</a:t>
            </a:r>
            <a:r>
              <a:rPr lang="pt-BR" dirty="0">
                <a:latin typeface="Montserrat" panose="00000500000000000000" pitchFamily="2" charset="0"/>
              </a:rPr>
              <a:t>.</a:t>
            </a:r>
          </a:p>
          <a:p>
            <a:pPr algn="just">
              <a:lnSpc>
                <a:spcPct val="150000"/>
              </a:lnSpc>
            </a:pPr>
            <a:endParaRPr lang="pt-BR" altLang="pt-BR" dirty="0">
              <a:latin typeface="Montserrat" panose="00000500000000000000" pitchFamily="2" charset="0"/>
            </a:endParaRPr>
          </a:p>
          <a:p>
            <a:pPr marL="285750" indent="-285750" algn="just">
              <a:lnSpc>
                <a:spcPct val="150000"/>
              </a:lnSpc>
              <a:buFont typeface="Wingdings" panose="05000000000000000000" pitchFamily="2" charset="2"/>
              <a:buChar char="§"/>
            </a:pPr>
            <a:endParaRPr lang="pt-BR" dirty="0">
              <a:latin typeface="Montserrat" panose="00000500000000000000" pitchFamily="2" charset="0"/>
            </a:endParaRPr>
          </a:p>
          <a:p>
            <a:pPr marL="285750" indent="-285750" algn="just">
              <a:lnSpc>
                <a:spcPct val="150000"/>
              </a:lnSpc>
              <a:buFont typeface="Wingdings" panose="05000000000000000000" pitchFamily="2" charset="2"/>
              <a:buChar char="§"/>
            </a:pPr>
            <a:endParaRPr lang="pt-BR" dirty="0">
              <a:latin typeface="Montserrat" panose="00000500000000000000" pitchFamily="2" charset="0"/>
            </a:endParaRPr>
          </a:p>
          <a:p>
            <a:pPr algn="just">
              <a:lnSpc>
                <a:spcPct val="150000"/>
              </a:lnSpc>
            </a:pPr>
            <a:r>
              <a:rPr lang="pt-BR" dirty="0">
                <a:latin typeface="Montserrat" panose="00000500000000000000" pitchFamily="2" charset="0"/>
              </a:rPr>
              <a:t>  </a:t>
            </a:r>
            <a:endParaRPr lang="pt-BR" altLang="pt-BR" dirty="0">
              <a:latin typeface="Montserrat" panose="00000500000000000000" pitchFamily="2" charset="0"/>
            </a:endParaRPr>
          </a:p>
        </p:txBody>
      </p:sp>
      <p:pic>
        <p:nvPicPr>
          <p:cNvPr id="10" name="Imagem 9" descr="Diagrama&#10;&#10;O conteúdo gerado por IA pode estar incorreto.">
            <a:extLst>
              <a:ext uri="{FF2B5EF4-FFF2-40B4-BE49-F238E27FC236}">
                <a16:creationId xmlns:a16="http://schemas.microsoft.com/office/drawing/2014/main" id="{67D8F45D-537C-C074-F4F0-4A0DCC3DC9C1}"/>
              </a:ext>
            </a:extLst>
          </p:cNvPr>
          <p:cNvPicPr>
            <a:picLocks noChangeAspect="1"/>
          </p:cNvPicPr>
          <p:nvPr/>
        </p:nvPicPr>
        <p:blipFill>
          <a:blip r:embed="rId2"/>
          <a:stretch>
            <a:fillRect/>
          </a:stretch>
        </p:blipFill>
        <p:spPr>
          <a:xfrm>
            <a:off x="4631634" y="4253948"/>
            <a:ext cx="3468757" cy="2195793"/>
          </a:xfrm>
          <a:prstGeom prst="rect">
            <a:avLst/>
          </a:prstGeom>
        </p:spPr>
      </p:pic>
    </p:spTree>
    <p:extLst>
      <p:ext uri="{BB962C8B-B14F-4D97-AF65-F5344CB8AC3E}">
        <p14:creationId xmlns:p14="http://schemas.microsoft.com/office/powerpoint/2010/main" val="33547175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4ECCCF-E737-4296-98DE-B2347F4FD76D}"/>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27A7CBE-4BDE-3684-D692-7D14377D1E55}"/>
              </a:ext>
            </a:extLst>
          </p:cNvPr>
          <p:cNvSpPr txBox="1">
            <a:spLocks/>
          </p:cNvSpPr>
          <p:nvPr/>
        </p:nvSpPr>
        <p:spPr>
          <a:xfrm>
            <a:off x="1669773" y="238981"/>
            <a:ext cx="5824331"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 Gradiente Descendente</a:t>
            </a:r>
            <a:endParaRPr lang="pt-BR" dirty="0">
              <a:solidFill>
                <a:schemeClr val="bg1"/>
              </a:solidFill>
            </a:endParaRPr>
          </a:p>
        </p:txBody>
      </p:sp>
      <p:sp>
        <p:nvSpPr>
          <p:cNvPr id="8" name="Rectangle 3">
            <a:extLst>
              <a:ext uri="{FF2B5EF4-FFF2-40B4-BE49-F238E27FC236}">
                <a16:creationId xmlns:a16="http://schemas.microsoft.com/office/drawing/2014/main" id="{C41CA23B-EBDD-1FBD-E87F-BA40178E1433}"/>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7" name="CaixaDeTexto 6">
            <a:extLst>
              <a:ext uri="{FF2B5EF4-FFF2-40B4-BE49-F238E27FC236}">
                <a16:creationId xmlns:a16="http://schemas.microsoft.com/office/drawing/2014/main" id="{B6867822-C143-7870-B410-CE6DF37E38C6}"/>
              </a:ext>
            </a:extLst>
          </p:cNvPr>
          <p:cNvSpPr txBox="1"/>
          <p:nvPr/>
        </p:nvSpPr>
        <p:spPr>
          <a:xfrm>
            <a:off x="668595" y="1536494"/>
            <a:ext cx="11231218" cy="2954014"/>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altLang="pt-BR" dirty="0">
                <a:latin typeface="Montserrat" panose="00000500000000000000" pitchFamily="2" charset="0"/>
              </a:rPr>
              <a:t>Concretamente, você começa com valores aleatórios (isto é chamado de inicialização aleatória) , e então melhora o gradiente, dando um pequeno passo por vez, cada passo tentando diminuir uma função custo (por exemplo, a MSE), até que o algoritmo convirja para um mínimo.</a:t>
            </a:r>
          </a:p>
          <a:p>
            <a:pPr marL="285750" indent="-285750" algn="just">
              <a:lnSpc>
                <a:spcPct val="150000"/>
              </a:lnSpc>
              <a:buFont typeface="Wingdings" panose="05000000000000000000" pitchFamily="2" charset="2"/>
              <a:buChar char="§"/>
            </a:pPr>
            <a:endParaRPr lang="pt-BR" dirty="0">
              <a:latin typeface="Montserrat" panose="00000500000000000000" pitchFamily="2" charset="0"/>
            </a:endParaRPr>
          </a:p>
          <a:p>
            <a:pPr marL="285750" indent="-285750" algn="just">
              <a:lnSpc>
                <a:spcPct val="150000"/>
              </a:lnSpc>
              <a:buFont typeface="Wingdings" panose="05000000000000000000" pitchFamily="2" charset="2"/>
              <a:buChar char="§"/>
            </a:pPr>
            <a:endParaRPr lang="pt-BR" dirty="0">
              <a:latin typeface="Montserrat" panose="00000500000000000000" pitchFamily="2" charset="0"/>
            </a:endParaRPr>
          </a:p>
          <a:p>
            <a:pPr algn="just">
              <a:lnSpc>
                <a:spcPct val="150000"/>
              </a:lnSpc>
            </a:pPr>
            <a:r>
              <a:rPr lang="pt-BR" dirty="0">
                <a:latin typeface="Montserrat" panose="00000500000000000000" pitchFamily="2" charset="0"/>
              </a:rPr>
              <a:t>  </a:t>
            </a:r>
            <a:endParaRPr lang="pt-BR" altLang="pt-BR" dirty="0">
              <a:latin typeface="Montserrat" panose="00000500000000000000" pitchFamily="2" charset="0"/>
            </a:endParaRPr>
          </a:p>
        </p:txBody>
      </p:sp>
      <p:pic>
        <p:nvPicPr>
          <p:cNvPr id="5" name="Imagem 4" descr="Gráfico&#10;&#10;O conteúdo gerado por IA pode estar incorreto.">
            <a:extLst>
              <a:ext uri="{FF2B5EF4-FFF2-40B4-BE49-F238E27FC236}">
                <a16:creationId xmlns:a16="http://schemas.microsoft.com/office/drawing/2014/main" id="{50150F88-8E2F-1BB8-62C2-A4BFBEADAB3B}"/>
              </a:ext>
            </a:extLst>
          </p:cNvPr>
          <p:cNvPicPr>
            <a:picLocks noChangeAspect="1"/>
          </p:cNvPicPr>
          <p:nvPr/>
        </p:nvPicPr>
        <p:blipFill>
          <a:blip r:embed="rId2"/>
          <a:stretch>
            <a:fillRect/>
          </a:stretch>
        </p:blipFill>
        <p:spPr>
          <a:xfrm>
            <a:off x="3222952" y="3429000"/>
            <a:ext cx="6122504" cy="2836519"/>
          </a:xfrm>
          <a:prstGeom prst="rect">
            <a:avLst/>
          </a:prstGeom>
        </p:spPr>
      </p:pic>
    </p:spTree>
    <p:extLst>
      <p:ext uri="{BB962C8B-B14F-4D97-AF65-F5344CB8AC3E}">
        <p14:creationId xmlns:p14="http://schemas.microsoft.com/office/powerpoint/2010/main" val="2746042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F9FCA9-D622-8A7E-2B59-03D71783F232}"/>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751AE4FC-024C-93E5-7CE6-85F90D40FC48}"/>
              </a:ext>
            </a:extLst>
          </p:cNvPr>
          <p:cNvSpPr txBox="1">
            <a:spLocks/>
          </p:cNvSpPr>
          <p:nvPr/>
        </p:nvSpPr>
        <p:spPr>
          <a:xfrm>
            <a:off x="1669773" y="238981"/>
            <a:ext cx="5824331"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 Gradiente Descendente</a:t>
            </a:r>
            <a:endParaRPr lang="pt-BR" dirty="0">
              <a:solidFill>
                <a:schemeClr val="bg1"/>
              </a:solidFill>
            </a:endParaRPr>
          </a:p>
        </p:txBody>
      </p:sp>
      <p:sp>
        <p:nvSpPr>
          <p:cNvPr id="8" name="Rectangle 3">
            <a:extLst>
              <a:ext uri="{FF2B5EF4-FFF2-40B4-BE49-F238E27FC236}">
                <a16:creationId xmlns:a16="http://schemas.microsoft.com/office/drawing/2014/main" id="{F61F2F62-82F9-F9E0-61E7-CE1D79033A37}"/>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11" name="CaixaDeTexto 10">
            <a:extLst>
              <a:ext uri="{FF2B5EF4-FFF2-40B4-BE49-F238E27FC236}">
                <a16:creationId xmlns:a16="http://schemas.microsoft.com/office/drawing/2014/main" id="{390D7016-E9D4-0B06-8069-9DD394A7964E}"/>
              </a:ext>
            </a:extLst>
          </p:cNvPr>
          <p:cNvSpPr txBox="1"/>
          <p:nvPr/>
        </p:nvSpPr>
        <p:spPr>
          <a:xfrm>
            <a:off x="477078" y="1480929"/>
            <a:ext cx="11380305" cy="1707519"/>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O tamanho dos passos é um parâmetro importante do gradiente </a:t>
            </a:r>
            <a:r>
              <a:rPr lang="pt-BR" dirty="0" err="1">
                <a:latin typeface="Montserrat" panose="00000500000000000000" pitchFamily="2" charset="0"/>
              </a:rPr>
              <a:t>descedente</a:t>
            </a:r>
            <a:r>
              <a:rPr lang="pt-BR" dirty="0">
                <a:latin typeface="Montserrat" panose="00000500000000000000" pitchFamily="2" charset="0"/>
              </a:rPr>
              <a:t>, determinado pelo </a:t>
            </a:r>
            <a:r>
              <a:rPr lang="pt-BR" dirty="0" err="1">
                <a:latin typeface="Montserrat" panose="00000500000000000000" pitchFamily="2" charset="0"/>
              </a:rPr>
              <a:t>hiperparâmetro</a:t>
            </a:r>
            <a:r>
              <a:rPr lang="pt-BR" dirty="0">
                <a:latin typeface="Montserrat" panose="00000500000000000000" pitchFamily="2" charset="0"/>
              </a:rPr>
              <a:t> </a:t>
            </a:r>
            <a:r>
              <a:rPr lang="pt-BR" b="1" dirty="0">
                <a:latin typeface="Montserrat" panose="00000500000000000000" pitchFamily="2" charset="0"/>
              </a:rPr>
              <a:t>taxa de aprendizado</a:t>
            </a:r>
            <a:r>
              <a:rPr lang="pt-BR" dirty="0">
                <a:latin typeface="Montserrat" panose="00000500000000000000" pitchFamily="2" charset="0"/>
              </a:rPr>
              <a:t>.</a:t>
            </a:r>
          </a:p>
          <a:p>
            <a:pPr marL="285750" indent="-285750" algn="just">
              <a:lnSpc>
                <a:spcPct val="150000"/>
              </a:lnSpc>
              <a:buFont typeface="Wingdings" panose="05000000000000000000" pitchFamily="2" charset="2"/>
              <a:buChar char="§"/>
            </a:pPr>
            <a:r>
              <a:rPr lang="pt-BR" dirty="0">
                <a:latin typeface="Montserrat" panose="00000500000000000000" pitchFamily="2" charset="0"/>
              </a:rPr>
              <a:t>Se a taxa de aprendizado for muito pequena, o algoritmo terá que passar por muitas iterações para convergir, o que demora muito.</a:t>
            </a:r>
          </a:p>
        </p:txBody>
      </p:sp>
      <p:pic>
        <p:nvPicPr>
          <p:cNvPr id="13" name="Imagem 12" descr="Forma, Círculo&#10;&#10;O conteúdo gerado por IA pode estar incorreto.">
            <a:extLst>
              <a:ext uri="{FF2B5EF4-FFF2-40B4-BE49-F238E27FC236}">
                <a16:creationId xmlns:a16="http://schemas.microsoft.com/office/drawing/2014/main" id="{E314B4D1-9D56-A5DF-4EA3-E44ADEAFDFEA}"/>
              </a:ext>
            </a:extLst>
          </p:cNvPr>
          <p:cNvPicPr>
            <a:picLocks noChangeAspect="1"/>
          </p:cNvPicPr>
          <p:nvPr/>
        </p:nvPicPr>
        <p:blipFill>
          <a:blip r:embed="rId2"/>
          <a:stretch>
            <a:fillRect/>
          </a:stretch>
        </p:blipFill>
        <p:spPr>
          <a:xfrm>
            <a:off x="2435087" y="3690370"/>
            <a:ext cx="6867939" cy="2362560"/>
          </a:xfrm>
          <a:prstGeom prst="rect">
            <a:avLst/>
          </a:prstGeom>
        </p:spPr>
      </p:pic>
    </p:spTree>
    <p:extLst>
      <p:ext uri="{BB962C8B-B14F-4D97-AF65-F5344CB8AC3E}">
        <p14:creationId xmlns:p14="http://schemas.microsoft.com/office/powerpoint/2010/main" val="39256127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E210DE-CFAB-3FD8-11AA-7541C0E2A091}"/>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6E5EDCC0-D279-33C4-9469-15B55FB6F2F3}"/>
              </a:ext>
            </a:extLst>
          </p:cNvPr>
          <p:cNvSpPr txBox="1">
            <a:spLocks/>
          </p:cNvSpPr>
          <p:nvPr/>
        </p:nvSpPr>
        <p:spPr>
          <a:xfrm>
            <a:off x="1669773" y="238981"/>
            <a:ext cx="5824331"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 Gradiente Descendente</a:t>
            </a:r>
            <a:endParaRPr lang="pt-BR" dirty="0">
              <a:solidFill>
                <a:schemeClr val="bg1"/>
              </a:solidFill>
            </a:endParaRPr>
          </a:p>
        </p:txBody>
      </p:sp>
      <p:sp>
        <p:nvSpPr>
          <p:cNvPr id="8" name="Rectangle 3">
            <a:extLst>
              <a:ext uri="{FF2B5EF4-FFF2-40B4-BE49-F238E27FC236}">
                <a16:creationId xmlns:a16="http://schemas.microsoft.com/office/drawing/2014/main" id="{2E6BFA86-23CE-1CD8-026F-ED538C76544A}"/>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5" name="CaixaDeTexto 4">
            <a:extLst>
              <a:ext uri="{FF2B5EF4-FFF2-40B4-BE49-F238E27FC236}">
                <a16:creationId xmlns:a16="http://schemas.microsoft.com/office/drawing/2014/main" id="{DA81542F-9F77-1313-7328-624D0AFB66C8}"/>
              </a:ext>
            </a:extLst>
          </p:cNvPr>
          <p:cNvSpPr txBox="1"/>
          <p:nvPr/>
        </p:nvSpPr>
        <p:spPr>
          <a:xfrm>
            <a:off x="477078" y="1480929"/>
            <a:ext cx="11380305" cy="1292020"/>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Por outro lado, se a taxa de aprendizado for muito alta, você pode atravessar o vale e acabar do outro lado, possivelmente até mais alto do que estava antes . Isso pode tornar o algoritmo divergente com valores cada vez maiores, não encontrando uma boa solução.</a:t>
            </a:r>
          </a:p>
        </p:txBody>
      </p:sp>
      <p:pic>
        <p:nvPicPr>
          <p:cNvPr id="7" name="Imagem 6" descr="Uma imagem contendo Gráfico de linhas&#10;&#10;O conteúdo gerado por IA pode estar incorreto.">
            <a:extLst>
              <a:ext uri="{FF2B5EF4-FFF2-40B4-BE49-F238E27FC236}">
                <a16:creationId xmlns:a16="http://schemas.microsoft.com/office/drawing/2014/main" id="{D8895328-A691-137F-3EF2-90E1E1D3A85A}"/>
              </a:ext>
            </a:extLst>
          </p:cNvPr>
          <p:cNvPicPr>
            <a:picLocks noChangeAspect="1"/>
          </p:cNvPicPr>
          <p:nvPr/>
        </p:nvPicPr>
        <p:blipFill>
          <a:blip r:embed="rId2"/>
          <a:stretch>
            <a:fillRect/>
          </a:stretch>
        </p:blipFill>
        <p:spPr>
          <a:xfrm>
            <a:off x="2542761" y="3276047"/>
            <a:ext cx="7106477" cy="2832652"/>
          </a:xfrm>
          <a:prstGeom prst="rect">
            <a:avLst/>
          </a:prstGeom>
        </p:spPr>
      </p:pic>
    </p:spTree>
    <p:extLst>
      <p:ext uri="{BB962C8B-B14F-4D97-AF65-F5344CB8AC3E}">
        <p14:creationId xmlns:p14="http://schemas.microsoft.com/office/powerpoint/2010/main" val="4210660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2C42B8-6CAD-CDC4-C7B8-652298517D0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7FC1B19D-FCB0-127C-8469-B532172AC026}"/>
              </a:ext>
            </a:extLst>
          </p:cNvPr>
          <p:cNvSpPr txBox="1">
            <a:spLocks/>
          </p:cNvSpPr>
          <p:nvPr/>
        </p:nvSpPr>
        <p:spPr>
          <a:xfrm>
            <a:off x="1669773" y="238981"/>
            <a:ext cx="5824331"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 Gradiente Descendente</a:t>
            </a:r>
            <a:endParaRPr lang="pt-BR" dirty="0">
              <a:solidFill>
                <a:schemeClr val="bg1"/>
              </a:solidFill>
            </a:endParaRPr>
          </a:p>
        </p:txBody>
      </p:sp>
      <p:sp>
        <p:nvSpPr>
          <p:cNvPr id="8" name="Rectangle 3">
            <a:extLst>
              <a:ext uri="{FF2B5EF4-FFF2-40B4-BE49-F238E27FC236}">
                <a16:creationId xmlns:a16="http://schemas.microsoft.com/office/drawing/2014/main" id="{244C69C8-10EB-83EF-4A87-D9BA5E404AC5}"/>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5" name="CaixaDeTexto 4">
            <a:extLst>
              <a:ext uri="{FF2B5EF4-FFF2-40B4-BE49-F238E27FC236}">
                <a16:creationId xmlns:a16="http://schemas.microsoft.com/office/drawing/2014/main" id="{6AFCFC7D-7634-D950-7C3A-C2B95040E7F6}"/>
              </a:ext>
            </a:extLst>
          </p:cNvPr>
          <p:cNvSpPr txBox="1"/>
          <p:nvPr/>
        </p:nvSpPr>
        <p:spPr>
          <a:xfrm>
            <a:off x="477078" y="1480929"/>
            <a:ext cx="11380305" cy="1292020"/>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Por outro lado, se a taxa de aprendizado for muito alta, você pode atravessar o vale e acabar do outro lado, possivelmente até mais alto do que estava antes . Isso pode tornar o algoritmo divergente com valores cada vez maiores, não encontrando uma boa solução.</a:t>
            </a:r>
          </a:p>
        </p:txBody>
      </p:sp>
      <p:pic>
        <p:nvPicPr>
          <p:cNvPr id="7" name="Imagem 6" descr="Uma imagem contendo Gráfico de linhas&#10;&#10;O conteúdo gerado por IA pode estar incorreto.">
            <a:extLst>
              <a:ext uri="{FF2B5EF4-FFF2-40B4-BE49-F238E27FC236}">
                <a16:creationId xmlns:a16="http://schemas.microsoft.com/office/drawing/2014/main" id="{1111AAD1-257F-8438-F972-D654067719DD}"/>
              </a:ext>
            </a:extLst>
          </p:cNvPr>
          <p:cNvPicPr>
            <a:picLocks noChangeAspect="1"/>
          </p:cNvPicPr>
          <p:nvPr/>
        </p:nvPicPr>
        <p:blipFill>
          <a:blip r:embed="rId2"/>
          <a:stretch>
            <a:fillRect/>
          </a:stretch>
        </p:blipFill>
        <p:spPr>
          <a:xfrm>
            <a:off x="2542761" y="3276047"/>
            <a:ext cx="7106477" cy="2832652"/>
          </a:xfrm>
          <a:prstGeom prst="rect">
            <a:avLst/>
          </a:prstGeom>
        </p:spPr>
      </p:pic>
    </p:spTree>
    <p:extLst>
      <p:ext uri="{BB962C8B-B14F-4D97-AF65-F5344CB8AC3E}">
        <p14:creationId xmlns:p14="http://schemas.microsoft.com/office/powerpoint/2010/main" val="407010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BB255D-CC53-C935-CC18-11AE6161EFEB}"/>
            </a:ext>
          </a:extLst>
        </p:cNvPr>
        <p:cNvGrpSpPr/>
        <p:nvPr/>
      </p:nvGrpSpPr>
      <p:grpSpPr>
        <a:xfrm>
          <a:off x="0" y="0"/>
          <a:ext cx="0" cy="0"/>
          <a:chOff x="0" y="0"/>
          <a:chExt cx="0" cy="0"/>
        </a:xfrm>
      </p:grpSpPr>
      <p:pic>
        <p:nvPicPr>
          <p:cNvPr id="9" name="Imagem 8" descr="Imagem de vídeo game&#10;&#10;O conteúdo gerado por IA pode estar incorreto.">
            <a:extLst>
              <a:ext uri="{FF2B5EF4-FFF2-40B4-BE49-F238E27FC236}">
                <a16:creationId xmlns:a16="http://schemas.microsoft.com/office/drawing/2014/main" id="{B303FE8D-9318-5818-3141-E49562E01398}"/>
              </a:ext>
            </a:extLst>
          </p:cNvPr>
          <p:cNvPicPr>
            <a:picLocks noChangeAspect="1"/>
          </p:cNvPicPr>
          <p:nvPr/>
        </p:nvPicPr>
        <p:blipFill>
          <a:blip r:embed="rId2"/>
          <a:stretch>
            <a:fillRect/>
          </a:stretch>
        </p:blipFill>
        <p:spPr>
          <a:xfrm>
            <a:off x="0" y="0"/>
            <a:ext cx="12192000" cy="6858000"/>
          </a:xfrm>
          <a:prstGeom prst="rect">
            <a:avLst/>
          </a:prstGeom>
        </p:spPr>
      </p:pic>
      <p:pic>
        <p:nvPicPr>
          <p:cNvPr id="2" name="Imagem 1" descr="Uma imagem contendo Texto&#10;&#10;O conteúdo gerado por IA pode estar incorreto.">
            <a:extLst>
              <a:ext uri="{FF2B5EF4-FFF2-40B4-BE49-F238E27FC236}">
                <a16:creationId xmlns:a16="http://schemas.microsoft.com/office/drawing/2014/main" id="{9F159816-FAF3-352E-CF29-E43CA8E25947}"/>
              </a:ext>
            </a:extLst>
          </p:cNvPr>
          <p:cNvPicPr>
            <a:picLocks noChangeAspect="1"/>
          </p:cNvPicPr>
          <p:nvPr/>
        </p:nvPicPr>
        <p:blipFill>
          <a:blip r:embed="rId3"/>
          <a:srcRect r="87525" b="78164"/>
          <a:stretch>
            <a:fillRect/>
          </a:stretch>
        </p:blipFill>
        <p:spPr>
          <a:xfrm>
            <a:off x="-2346" y="0"/>
            <a:ext cx="1520952" cy="1497498"/>
          </a:xfrm>
          <a:prstGeom prst="rect">
            <a:avLst/>
          </a:prstGeom>
        </p:spPr>
      </p:pic>
      <p:pic>
        <p:nvPicPr>
          <p:cNvPr id="3" name="Imagem 2" descr="Uma imagem contendo Texto&#10;&#10;O conteúdo gerado por IA pode estar incorreto.">
            <a:extLst>
              <a:ext uri="{FF2B5EF4-FFF2-40B4-BE49-F238E27FC236}">
                <a16:creationId xmlns:a16="http://schemas.microsoft.com/office/drawing/2014/main" id="{95467429-19DB-3317-76D6-A70BA2B11C34}"/>
              </a:ext>
            </a:extLst>
          </p:cNvPr>
          <p:cNvPicPr>
            <a:picLocks noChangeAspect="1"/>
          </p:cNvPicPr>
          <p:nvPr/>
        </p:nvPicPr>
        <p:blipFill>
          <a:blip r:embed="rId3"/>
          <a:srcRect l="29650" t="81044" r="52377"/>
          <a:stretch>
            <a:fillRect/>
          </a:stretch>
        </p:blipFill>
        <p:spPr>
          <a:xfrm>
            <a:off x="3611880" y="5558015"/>
            <a:ext cx="2191255" cy="1299985"/>
          </a:xfrm>
          <a:prstGeom prst="rect">
            <a:avLst/>
          </a:prstGeom>
        </p:spPr>
      </p:pic>
      <p:sp>
        <p:nvSpPr>
          <p:cNvPr id="4" name="CaixaDeTexto 3">
            <a:extLst>
              <a:ext uri="{FF2B5EF4-FFF2-40B4-BE49-F238E27FC236}">
                <a16:creationId xmlns:a16="http://schemas.microsoft.com/office/drawing/2014/main" id="{79C4DA11-F0E8-BD8D-5CE6-655D1485097C}"/>
              </a:ext>
            </a:extLst>
          </p:cNvPr>
          <p:cNvSpPr txBox="1"/>
          <p:nvPr/>
        </p:nvSpPr>
        <p:spPr>
          <a:xfrm>
            <a:off x="643610" y="2377255"/>
            <a:ext cx="6432477" cy="646331"/>
          </a:xfrm>
          <a:prstGeom prst="rect">
            <a:avLst/>
          </a:prstGeom>
        </p:spPr>
        <p:txBody>
          <a:bodyPr wrap="square" rtlCol="0">
            <a:spAutoFit/>
          </a:bodyPr>
          <a:lstStyle/>
          <a:p>
            <a:r>
              <a:rPr lang="pt-BR" sz="3600" dirty="0">
                <a:solidFill>
                  <a:schemeClr val="tx1">
                    <a:lumMod val="75000"/>
                    <a:lumOff val="25000"/>
                  </a:schemeClr>
                </a:solidFill>
                <a:latin typeface="Montserrat" pitchFamily="2" charset="0"/>
              </a:rPr>
              <a:t>Treinando Modelos</a:t>
            </a:r>
          </a:p>
        </p:txBody>
      </p:sp>
      <p:sp>
        <p:nvSpPr>
          <p:cNvPr id="5" name="CaixaDeTexto 4">
            <a:extLst>
              <a:ext uri="{FF2B5EF4-FFF2-40B4-BE49-F238E27FC236}">
                <a16:creationId xmlns:a16="http://schemas.microsoft.com/office/drawing/2014/main" id="{C9623DD2-1A6E-0437-16F3-7ACF61018533}"/>
              </a:ext>
            </a:extLst>
          </p:cNvPr>
          <p:cNvSpPr txBox="1"/>
          <p:nvPr/>
        </p:nvSpPr>
        <p:spPr>
          <a:xfrm>
            <a:off x="318052" y="3560332"/>
            <a:ext cx="6548574" cy="738664"/>
          </a:xfrm>
          <a:prstGeom prst="rect">
            <a:avLst/>
          </a:prstGeom>
          <a:noFill/>
        </p:spPr>
        <p:txBody>
          <a:bodyPr wrap="square" rtlCol="0">
            <a:spAutoFit/>
          </a:bodyPr>
          <a:lstStyle/>
          <a:p>
            <a:r>
              <a:rPr lang="pt-BR" sz="1400" b="1" dirty="0">
                <a:latin typeface="Montserrat" pitchFamily="2" charset="0"/>
              </a:rPr>
              <a:t>Regressão Linear; Equação Normal; Complexidade Computacional;</a:t>
            </a:r>
          </a:p>
          <a:p>
            <a:r>
              <a:rPr lang="pt-BR" sz="1400" b="1" dirty="0">
                <a:latin typeface="Montserrat" pitchFamily="2" charset="0"/>
              </a:rPr>
              <a:t>Gradiente Descendente;  Gradiente Descendente em Batch (em lote); Gradiente Descendente Estocástico.</a:t>
            </a:r>
          </a:p>
        </p:txBody>
      </p:sp>
    </p:spTree>
    <p:extLst>
      <p:ext uri="{BB962C8B-B14F-4D97-AF65-F5344CB8AC3E}">
        <p14:creationId xmlns:p14="http://schemas.microsoft.com/office/powerpoint/2010/main" val="23878207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7DFFB9-5281-B638-4BA0-FFC2E184ADA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50B6E04-EFCC-C0F4-E0C9-AEA32AE312CA}"/>
              </a:ext>
            </a:extLst>
          </p:cNvPr>
          <p:cNvSpPr txBox="1">
            <a:spLocks/>
          </p:cNvSpPr>
          <p:nvPr/>
        </p:nvSpPr>
        <p:spPr>
          <a:xfrm>
            <a:off x="1669773" y="238981"/>
            <a:ext cx="5824331"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 Gradiente Descendente</a:t>
            </a:r>
            <a:endParaRPr lang="pt-BR" dirty="0">
              <a:solidFill>
                <a:schemeClr val="bg1"/>
              </a:solidFill>
            </a:endParaRPr>
          </a:p>
        </p:txBody>
      </p:sp>
      <p:sp>
        <p:nvSpPr>
          <p:cNvPr id="8" name="Rectangle 3">
            <a:extLst>
              <a:ext uri="{FF2B5EF4-FFF2-40B4-BE49-F238E27FC236}">
                <a16:creationId xmlns:a16="http://schemas.microsoft.com/office/drawing/2014/main" id="{B3CBE2DC-5D62-7DCA-7453-E6701663FB52}"/>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5" name="CaixaDeTexto 4">
            <a:extLst>
              <a:ext uri="{FF2B5EF4-FFF2-40B4-BE49-F238E27FC236}">
                <a16:creationId xmlns:a16="http://schemas.microsoft.com/office/drawing/2014/main" id="{FAB9FC95-FFE4-0E80-D758-7D239D8B9B7E}"/>
              </a:ext>
            </a:extLst>
          </p:cNvPr>
          <p:cNvSpPr txBox="1"/>
          <p:nvPr/>
        </p:nvSpPr>
        <p:spPr>
          <a:xfrm>
            <a:off x="477078" y="1480929"/>
            <a:ext cx="11380305" cy="1292020"/>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Por outro lado, se a taxa de aprendizado for muito alta, você pode atravessar o vale e acabar do outro lado, possivelmente até mais alto do que estava antes . Isso pode tornar o algoritmo divergente com valores cada vez maiores, não encontrando uma boa solução.</a:t>
            </a:r>
          </a:p>
        </p:txBody>
      </p:sp>
      <p:pic>
        <p:nvPicPr>
          <p:cNvPr id="7" name="Imagem 6" descr="Uma imagem contendo Gráfico de linhas&#10;&#10;O conteúdo gerado por IA pode estar incorreto.">
            <a:extLst>
              <a:ext uri="{FF2B5EF4-FFF2-40B4-BE49-F238E27FC236}">
                <a16:creationId xmlns:a16="http://schemas.microsoft.com/office/drawing/2014/main" id="{D710214F-A425-87EF-5936-151704542E41}"/>
              </a:ext>
            </a:extLst>
          </p:cNvPr>
          <p:cNvPicPr>
            <a:picLocks noChangeAspect="1"/>
          </p:cNvPicPr>
          <p:nvPr/>
        </p:nvPicPr>
        <p:blipFill>
          <a:blip r:embed="rId2"/>
          <a:stretch>
            <a:fillRect/>
          </a:stretch>
        </p:blipFill>
        <p:spPr>
          <a:xfrm>
            <a:off x="2542761" y="3276047"/>
            <a:ext cx="7106477" cy="2832652"/>
          </a:xfrm>
          <a:prstGeom prst="rect">
            <a:avLst/>
          </a:prstGeom>
        </p:spPr>
      </p:pic>
    </p:spTree>
    <p:extLst>
      <p:ext uri="{BB962C8B-B14F-4D97-AF65-F5344CB8AC3E}">
        <p14:creationId xmlns:p14="http://schemas.microsoft.com/office/powerpoint/2010/main" val="6353004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EB6A64-927D-7D9B-2E62-9E572074A40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DF3DBD2C-26C3-8DD9-9BAA-2837A83A4815}"/>
              </a:ext>
            </a:extLst>
          </p:cNvPr>
          <p:cNvSpPr txBox="1">
            <a:spLocks/>
          </p:cNvSpPr>
          <p:nvPr/>
        </p:nvSpPr>
        <p:spPr>
          <a:xfrm>
            <a:off x="1669773" y="238981"/>
            <a:ext cx="5824331"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 Gradiente Descendente</a:t>
            </a:r>
            <a:endParaRPr lang="pt-BR" dirty="0">
              <a:solidFill>
                <a:schemeClr val="bg1"/>
              </a:solidFill>
            </a:endParaRPr>
          </a:p>
        </p:txBody>
      </p:sp>
      <p:sp>
        <p:nvSpPr>
          <p:cNvPr id="8" name="Rectangle 3">
            <a:extLst>
              <a:ext uri="{FF2B5EF4-FFF2-40B4-BE49-F238E27FC236}">
                <a16:creationId xmlns:a16="http://schemas.microsoft.com/office/drawing/2014/main" id="{179AAD28-C312-1715-BDFB-C09CED386DA4}"/>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5" name="CaixaDeTexto 4">
            <a:extLst>
              <a:ext uri="{FF2B5EF4-FFF2-40B4-BE49-F238E27FC236}">
                <a16:creationId xmlns:a16="http://schemas.microsoft.com/office/drawing/2014/main" id="{68BDCBA1-1FCA-61A4-A157-76B090AB00F3}"/>
              </a:ext>
            </a:extLst>
          </p:cNvPr>
          <p:cNvSpPr txBox="1"/>
          <p:nvPr/>
        </p:nvSpPr>
        <p:spPr>
          <a:xfrm>
            <a:off x="477078" y="1480929"/>
            <a:ext cx="11380305" cy="1292020"/>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Finalmente, nem todas as funções de custo se parecem com “tigelas” regulares. Podem haver buracos, cumes, planaltos e todo tipo irregular de terreno fazendo com que a convergência ao mínimo seja muito difícil.</a:t>
            </a:r>
          </a:p>
        </p:txBody>
      </p:sp>
      <p:pic>
        <p:nvPicPr>
          <p:cNvPr id="4" name="Imagem 3" descr="Uma imagem contendo Gráfico&#10;&#10;O conteúdo gerado por IA pode estar incorreto.">
            <a:extLst>
              <a:ext uri="{FF2B5EF4-FFF2-40B4-BE49-F238E27FC236}">
                <a16:creationId xmlns:a16="http://schemas.microsoft.com/office/drawing/2014/main" id="{66524A7D-F531-311C-A490-CDC84873B41D}"/>
              </a:ext>
            </a:extLst>
          </p:cNvPr>
          <p:cNvPicPr>
            <a:picLocks noChangeAspect="1"/>
          </p:cNvPicPr>
          <p:nvPr/>
        </p:nvPicPr>
        <p:blipFill>
          <a:blip r:embed="rId2"/>
          <a:stretch>
            <a:fillRect/>
          </a:stretch>
        </p:blipFill>
        <p:spPr>
          <a:xfrm>
            <a:off x="2733261" y="3013339"/>
            <a:ext cx="7017025" cy="2989895"/>
          </a:xfrm>
          <a:prstGeom prst="rect">
            <a:avLst/>
          </a:prstGeom>
        </p:spPr>
      </p:pic>
    </p:spTree>
    <p:extLst>
      <p:ext uri="{BB962C8B-B14F-4D97-AF65-F5344CB8AC3E}">
        <p14:creationId xmlns:p14="http://schemas.microsoft.com/office/powerpoint/2010/main" val="5954924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CDF136-6730-7744-1D2C-095F93274606}"/>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ECC4CFE7-083D-AEEB-1FC9-EBCBE48645A5}"/>
              </a:ext>
            </a:extLst>
          </p:cNvPr>
          <p:cNvSpPr txBox="1">
            <a:spLocks/>
          </p:cNvSpPr>
          <p:nvPr/>
        </p:nvSpPr>
        <p:spPr>
          <a:xfrm>
            <a:off x="1669773" y="238981"/>
            <a:ext cx="5824331"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 Gradiente Descendente</a:t>
            </a:r>
            <a:endParaRPr lang="pt-BR" dirty="0">
              <a:solidFill>
                <a:schemeClr val="bg1"/>
              </a:solidFill>
            </a:endParaRPr>
          </a:p>
        </p:txBody>
      </p:sp>
      <p:sp>
        <p:nvSpPr>
          <p:cNvPr id="8" name="Rectangle 3">
            <a:extLst>
              <a:ext uri="{FF2B5EF4-FFF2-40B4-BE49-F238E27FC236}">
                <a16:creationId xmlns:a16="http://schemas.microsoft.com/office/drawing/2014/main" id="{D0AB59BB-45FC-730F-C287-67F59850548B}"/>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5" name="CaixaDeTexto 4">
            <a:extLst>
              <a:ext uri="{FF2B5EF4-FFF2-40B4-BE49-F238E27FC236}">
                <a16:creationId xmlns:a16="http://schemas.microsoft.com/office/drawing/2014/main" id="{7978AF29-E68C-C186-C1E8-F7E0809424CD}"/>
              </a:ext>
            </a:extLst>
          </p:cNvPr>
          <p:cNvSpPr txBox="1"/>
          <p:nvPr/>
        </p:nvSpPr>
        <p:spPr>
          <a:xfrm>
            <a:off x="477078" y="1480929"/>
            <a:ext cx="11380305" cy="1292020"/>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Finalmente, nem todas as funções de custo se parecem com “tigelas” regulares. Podem haver buracos, cumes, planaltos e todo tipo irregular de terreno fazendo com que a convergência ao mínimo seja muito difícil.</a:t>
            </a:r>
          </a:p>
        </p:txBody>
      </p:sp>
      <p:pic>
        <p:nvPicPr>
          <p:cNvPr id="4" name="Imagem 3" descr="Uma imagem contendo Gráfico&#10;&#10;O conteúdo gerado por IA pode estar incorreto.">
            <a:extLst>
              <a:ext uri="{FF2B5EF4-FFF2-40B4-BE49-F238E27FC236}">
                <a16:creationId xmlns:a16="http://schemas.microsoft.com/office/drawing/2014/main" id="{4127D666-9787-41FB-0D4B-02323F4695DA}"/>
              </a:ext>
            </a:extLst>
          </p:cNvPr>
          <p:cNvPicPr>
            <a:picLocks noChangeAspect="1"/>
          </p:cNvPicPr>
          <p:nvPr/>
        </p:nvPicPr>
        <p:blipFill>
          <a:blip r:embed="rId2"/>
          <a:stretch>
            <a:fillRect/>
          </a:stretch>
        </p:blipFill>
        <p:spPr>
          <a:xfrm>
            <a:off x="2733261" y="3013339"/>
            <a:ext cx="7017025" cy="2989895"/>
          </a:xfrm>
          <a:prstGeom prst="rect">
            <a:avLst/>
          </a:prstGeom>
        </p:spPr>
      </p:pic>
    </p:spTree>
    <p:extLst>
      <p:ext uri="{BB962C8B-B14F-4D97-AF65-F5344CB8AC3E}">
        <p14:creationId xmlns:p14="http://schemas.microsoft.com/office/powerpoint/2010/main" val="11195412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EB1AD4-733D-B26D-683A-D7F3F192B151}"/>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152A676-E52C-DDAF-85D8-1D7EF40B8962}"/>
              </a:ext>
            </a:extLst>
          </p:cNvPr>
          <p:cNvSpPr txBox="1">
            <a:spLocks/>
          </p:cNvSpPr>
          <p:nvPr/>
        </p:nvSpPr>
        <p:spPr>
          <a:xfrm>
            <a:off x="1669773" y="238981"/>
            <a:ext cx="5824331"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 Gradiente Descendente</a:t>
            </a:r>
            <a:endParaRPr lang="pt-BR" dirty="0">
              <a:solidFill>
                <a:schemeClr val="bg1"/>
              </a:solidFill>
            </a:endParaRPr>
          </a:p>
        </p:txBody>
      </p:sp>
      <p:sp>
        <p:nvSpPr>
          <p:cNvPr id="8" name="Rectangle 3">
            <a:extLst>
              <a:ext uri="{FF2B5EF4-FFF2-40B4-BE49-F238E27FC236}">
                <a16:creationId xmlns:a16="http://schemas.microsoft.com/office/drawing/2014/main" id="{A10C94F3-1E65-2CFB-69FD-CFAE62A2DB6B}"/>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5" name="CaixaDeTexto 4">
            <a:extLst>
              <a:ext uri="{FF2B5EF4-FFF2-40B4-BE49-F238E27FC236}">
                <a16:creationId xmlns:a16="http://schemas.microsoft.com/office/drawing/2014/main" id="{E3F0910B-BF70-09F5-5919-053FD53607F3}"/>
              </a:ext>
            </a:extLst>
          </p:cNvPr>
          <p:cNvSpPr txBox="1"/>
          <p:nvPr/>
        </p:nvSpPr>
        <p:spPr>
          <a:xfrm>
            <a:off x="405848" y="1262270"/>
            <a:ext cx="11451536" cy="2954014"/>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A figura acima mostra os dois desafios do gradiente descendente.</a:t>
            </a:r>
          </a:p>
          <a:p>
            <a:pPr marL="800100" lvl="1" indent="-342900" algn="just">
              <a:lnSpc>
                <a:spcPct val="150000"/>
              </a:lnSpc>
              <a:buFont typeface="+mj-lt"/>
              <a:buAutoNum type="arabicPeriod"/>
            </a:pPr>
            <a:r>
              <a:rPr lang="pt-BR" dirty="0">
                <a:latin typeface="Montserrat" panose="00000500000000000000" pitchFamily="2" charset="0"/>
              </a:rPr>
              <a:t>Se a inicialização for aleatória iniciar  o algoritmo à esquerda, ela converge para um mínimo local, o que não é tão bom quanto o mínimo global.</a:t>
            </a:r>
          </a:p>
          <a:p>
            <a:pPr marL="800100" lvl="1" indent="-342900" algn="just">
              <a:lnSpc>
                <a:spcPct val="150000"/>
              </a:lnSpc>
              <a:buFont typeface="+mj-lt"/>
              <a:buAutoNum type="arabicPeriod"/>
            </a:pPr>
            <a:r>
              <a:rPr lang="pt-BR" dirty="0">
                <a:latin typeface="Montserrat" panose="00000500000000000000" pitchFamily="2" charset="0"/>
              </a:rPr>
              <a:t>Se começar pela direita, então demorará muito para atravessar o planalto e, se você parar cedo demais, nunca alcançará o mínimo global.</a:t>
            </a:r>
          </a:p>
          <a:p>
            <a:pPr lvl="1" algn="just">
              <a:lnSpc>
                <a:spcPct val="150000"/>
              </a:lnSpc>
            </a:pPr>
            <a:endParaRPr lang="pt-BR" dirty="0">
              <a:latin typeface="Montserrat" panose="00000500000000000000" pitchFamily="2" charset="0"/>
            </a:endParaRPr>
          </a:p>
          <a:p>
            <a:pPr lvl="1" algn="just">
              <a:lnSpc>
                <a:spcPct val="150000"/>
              </a:lnSpc>
            </a:pPr>
            <a:r>
              <a:rPr lang="pt-BR" dirty="0">
                <a:latin typeface="Montserrat" panose="00000500000000000000" pitchFamily="2" charset="0"/>
              </a:rPr>
              <a:t> </a:t>
            </a:r>
          </a:p>
        </p:txBody>
      </p:sp>
      <p:sp>
        <p:nvSpPr>
          <p:cNvPr id="3" name="CaixaDeTexto 2">
            <a:extLst>
              <a:ext uri="{FF2B5EF4-FFF2-40B4-BE49-F238E27FC236}">
                <a16:creationId xmlns:a16="http://schemas.microsoft.com/office/drawing/2014/main" id="{BE0733A5-5D06-C749-0997-952EA397E195}"/>
              </a:ext>
            </a:extLst>
          </p:cNvPr>
          <p:cNvSpPr txBox="1"/>
          <p:nvPr/>
        </p:nvSpPr>
        <p:spPr>
          <a:xfrm>
            <a:off x="0" y="3665005"/>
            <a:ext cx="11716578" cy="2954014"/>
          </a:xfrm>
          <a:prstGeom prst="rect">
            <a:avLst/>
          </a:prstGeom>
          <a:noFill/>
        </p:spPr>
        <p:txBody>
          <a:bodyPr wrap="square">
            <a:spAutoFit/>
          </a:bodyPr>
          <a:lstStyle/>
          <a:p>
            <a:pPr marL="742950" lvl="1" indent="-285750" algn="just">
              <a:lnSpc>
                <a:spcPct val="150000"/>
              </a:lnSpc>
              <a:buFont typeface="Wingdings" panose="05000000000000000000" pitchFamily="2" charset="2"/>
              <a:buChar char="§"/>
            </a:pPr>
            <a:r>
              <a:rPr lang="pt-BR" dirty="0">
                <a:latin typeface="Montserrat" panose="00000500000000000000" pitchFamily="2" charset="0"/>
              </a:rPr>
              <a:t>Felizmente, a função de custo MSE para um modelo de regressão linear é uma </a:t>
            </a:r>
            <a:r>
              <a:rPr lang="pt-BR" b="1" dirty="0">
                <a:latin typeface="Montserrat" panose="00000500000000000000" pitchFamily="2" charset="0"/>
              </a:rPr>
              <a:t>função convexa</a:t>
            </a:r>
            <a:r>
              <a:rPr lang="pt-BR" dirty="0">
                <a:latin typeface="Montserrat" panose="00000500000000000000" pitchFamily="2" charset="0"/>
              </a:rPr>
              <a:t>. Isso implica que não há mínimos locais, apenas um mínimo global.  É também uma função contínua com uma inclinação que nunca se altera abruptamente. Estes dois fatos geram uma ótima consequência:  O algoritmo tem a garantia de se aproximar arbitrariamente do mínimo global (</a:t>
            </a:r>
            <a:r>
              <a:rPr lang="pt-BR" b="1" dirty="0">
                <a:latin typeface="Montserrat" panose="00000500000000000000" pitchFamily="2" charset="0"/>
              </a:rPr>
              <a:t>se você esperar o tempo suficiente e se a taxa de aprendizado não for muito alta</a:t>
            </a:r>
            <a:r>
              <a:rPr lang="pt-BR" dirty="0">
                <a:latin typeface="Montserrat" panose="00000500000000000000" pitchFamily="2" charset="0"/>
              </a:rPr>
              <a:t>).</a:t>
            </a:r>
            <a:endParaRPr lang="pt-BR" b="1" dirty="0">
              <a:latin typeface="Montserrat" panose="00000500000000000000" pitchFamily="2" charset="0"/>
            </a:endParaRPr>
          </a:p>
          <a:p>
            <a:pPr lvl="1" algn="just">
              <a:lnSpc>
                <a:spcPct val="150000"/>
              </a:lnSpc>
            </a:pPr>
            <a:r>
              <a:rPr lang="pt-BR" dirty="0">
                <a:latin typeface="Montserrat" panose="00000500000000000000" pitchFamily="2" charset="0"/>
              </a:rPr>
              <a:t> </a:t>
            </a:r>
          </a:p>
        </p:txBody>
      </p:sp>
    </p:spTree>
    <p:extLst>
      <p:ext uri="{BB962C8B-B14F-4D97-AF65-F5344CB8AC3E}">
        <p14:creationId xmlns:p14="http://schemas.microsoft.com/office/powerpoint/2010/main" val="4910157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8512F7-9973-F43A-F6E7-56595528712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3D4FE45F-4BAC-FA08-F095-4A41923286FA}"/>
              </a:ext>
            </a:extLst>
          </p:cNvPr>
          <p:cNvSpPr txBox="1">
            <a:spLocks/>
          </p:cNvSpPr>
          <p:nvPr/>
        </p:nvSpPr>
        <p:spPr>
          <a:xfrm>
            <a:off x="1669773" y="238981"/>
            <a:ext cx="5824331"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 Gradiente Descendente</a:t>
            </a:r>
            <a:endParaRPr lang="pt-BR" dirty="0">
              <a:solidFill>
                <a:schemeClr val="bg1"/>
              </a:solidFill>
            </a:endParaRPr>
          </a:p>
        </p:txBody>
      </p:sp>
      <p:sp>
        <p:nvSpPr>
          <p:cNvPr id="8" name="Rectangle 3">
            <a:extLst>
              <a:ext uri="{FF2B5EF4-FFF2-40B4-BE49-F238E27FC236}">
                <a16:creationId xmlns:a16="http://schemas.microsoft.com/office/drawing/2014/main" id="{1BA67476-847D-771D-38CB-EC0585688AEF}"/>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5" name="CaixaDeTexto 4">
            <a:extLst>
              <a:ext uri="{FF2B5EF4-FFF2-40B4-BE49-F238E27FC236}">
                <a16:creationId xmlns:a16="http://schemas.microsoft.com/office/drawing/2014/main" id="{9B2BD8E0-F7F3-1379-C7D5-D569BDF0276A}"/>
              </a:ext>
            </a:extLst>
          </p:cNvPr>
          <p:cNvSpPr txBox="1"/>
          <p:nvPr/>
        </p:nvSpPr>
        <p:spPr>
          <a:xfrm>
            <a:off x="405848" y="1262270"/>
            <a:ext cx="11451536" cy="2954014"/>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A figura acima mostra os dois desafios do gradiente descendente.</a:t>
            </a:r>
          </a:p>
          <a:p>
            <a:pPr marL="800100" lvl="1" indent="-342900" algn="just">
              <a:lnSpc>
                <a:spcPct val="150000"/>
              </a:lnSpc>
              <a:buFont typeface="+mj-lt"/>
              <a:buAutoNum type="arabicPeriod"/>
            </a:pPr>
            <a:r>
              <a:rPr lang="pt-BR" dirty="0">
                <a:latin typeface="Montserrat" panose="00000500000000000000" pitchFamily="2" charset="0"/>
              </a:rPr>
              <a:t>Se a inicialização for aleatória iniciar  o algoritmo à esquerda, ela converge para um mínimo local, o que não é tão bom quanto o mínimo global.</a:t>
            </a:r>
          </a:p>
          <a:p>
            <a:pPr marL="800100" lvl="1" indent="-342900" algn="just">
              <a:lnSpc>
                <a:spcPct val="150000"/>
              </a:lnSpc>
              <a:buFont typeface="+mj-lt"/>
              <a:buAutoNum type="arabicPeriod"/>
            </a:pPr>
            <a:r>
              <a:rPr lang="pt-BR" dirty="0">
                <a:latin typeface="Montserrat" panose="00000500000000000000" pitchFamily="2" charset="0"/>
              </a:rPr>
              <a:t>Se começar pela direita, então demorará muito para atravessar o planalto e, se você parar cedo demais, nunca alcançará o mínimo global.</a:t>
            </a:r>
          </a:p>
          <a:p>
            <a:pPr lvl="1" algn="just">
              <a:lnSpc>
                <a:spcPct val="150000"/>
              </a:lnSpc>
            </a:pPr>
            <a:endParaRPr lang="pt-BR" dirty="0">
              <a:latin typeface="Montserrat" panose="00000500000000000000" pitchFamily="2" charset="0"/>
            </a:endParaRPr>
          </a:p>
          <a:p>
            <a:pPr lvl="1" algn="just">
              <a:lnSpc>
                <a:spcPct val="150000"/>
              </a:lnSpc>
            </a:pPr>
            <a:r>
              <a:rPr lang="pt-BR" dirty="0">
                <a:latin typeface="Montserrat" panose="00000500000000000000" pitchFamily="2" charset="0"/>
              </a:rPr>
              <a:t> </a:t>
            </a:r>
          </a:p>
        </p:txBody>
      </p:sp>
      <p:sp>
        <p:nvSpPr>
          <p:cNvPr id="3" name="CaixaDeTexto 2">
            <a:extLst>
              <a:ext uri="{FF2B5EF4-FFF2-40B4-BE49-F238E27FC236}">
                <a16:creationId xmlns:a16="http://schemas.microsoft.com/office/drawing/2014/main" id="{4DE57936-23F1-6CA0-93E4-617B67296714}"/>
              </a:ext>
            </a:extLst>
          </p:cNvPr>
          <p:cNvSpPr txBox="1"/>
          <p:nvPr/>
        </p:nvSpPr>
        <p:spPr>
          <a:xfrm>
            <a:off x="0" y="3665005"/>
            <a:ext cx="11716578" cy="461024"/>
          </a:xfrm>
          <a:prstGeom prst="rect">
            <a:avLst/>
          </a:prstGeom>
          <a:noFill/>
        </p:spPr>
        <p:txBody>
          <a:bodyPr wrap="square">
            <a:spAutoFit/>
          </a:bodyPr>
          <a:lstStyle/>
          <a:p>
            <a:pPr lvl="1" algn="just">
              <a:lnSpc>
                <a:spcPct val="150000"/>
              </a:lnSpc>
            </a:pPr>
            <a:r>
              <a:rPr lang="pt-BR" dirty="0">
                <a:latin typeface="Montserrat" panose="00000500000000000000" pitchFamily="2" charset="0"/>
              </a:rPr>
              <a:t> </a:t>
            </a:r>
          </a:p>
        </p:txBody>
      </p:sp>
      <p:sp>
        <p:nvSpPr>
          <p:cNvPr id="10" name="CaixaDeTexto 9">
            <a:extLst>
              <a:ext uri="{FF2B5EF4-FFF2-40B4-BE49-F238E27FC236}">
                <a16:creationId xmlns:a16="http://schemas.microsoft.com/office/drawing/2014/main" id="{8E3B8681-ADAB-7E39-ED17-2E886A8C7864}"/>
              </a:ext>
            </a:extLst>
          </p:cNvPr>
          <p:cNvSpPr txBox="1"/>
          <p:nvPr/>
        </p:nvSpPr>
        <p:spPr>
          <a:xfrm>
            <a:off x="558248" y="3581954"/>
            <a:ext cx="11451536" cy="461024"/>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Gradiente descendente com e sem escalonamento das características. </a:t>
            </a:r>
          </a:p>
        </p:txBody>
      </p:sp>
      <p:pic>
        <p:nvPicPr>
          <p:cNvPr id="13" name="Imagem 12" descr="Caixa de som preta em fundo branco&#10;&#10;O conteúdo gerado por IA pode estar incorreto.">
            <a:extLst>
              <a:ext uri="{FF2B5EF4-FFF2-40B4-BE49-F238E27FC236}">
                <a16:creationId xmlns:a16="http://schemas.microsoft.com/office/drawing/2014/main" id="{A46027C9-49A5-3113-B505-F07CFF3269E7}"/>
              </a:ext>
            </a:extLst>
          </p:cNvPr>
          <p:cNvPicPr>
            <a:picLocks noChangeAspect="1"/>
          </p:cNvPicPr>
          <p:nvPr/>
        </p:nvPicPr>
        <p:blipFill>
          <a:blip r:embed="rId2"/>
          <a:stretch>
            <a:fillRect/>
          </a:stretch>
        </p:blipFill>
        <p:spPr>
          <a:xfrm>
            <a:off x="3076153" y="4303202"/>
            <a:ext cx="6039693" cy="1943371"/>
          </a:xfrm>
          <a:prstGeom prst="rect">
            <a:avLst/>
          </a:prstGeom>
        </p:spPr>
      </p:pic>
    </p:spTree>
    <p:extLst>
      <p:ext uri="{BB962C8B-B14F-4D97-AF65-F5344CB8AC3E}">
        <p14:creationId xmlns:p14="http://schemas.microsoft.com/office/powerpoint/2010/main" val="28987246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7FD235-1354-6DED-3D1C-4BC7BED972A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8478B865-4389-9E9B-86F6-1361810483AE}"/>
              </a:ext>
            </a:extLst>
          </p:cNvPr>
          <p:cNvSpPr txBox="1">
            <a:spLocks/>
          </p:cNvSpPr>
          <p:nvPr/>
        </p:nvSpPr>
        <p:spPr>
          <a:xfrm>
            <a:off x="1669773" y="238981"/>
            <a:ext cx="5824331"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 Gradiente Descendente</a:t>
            </a:r>
            <a:endParaRPr lang="pt-BR" dirty="0">
              <a:solidFill>
                <a:schemeClr val="bg1"/>
              </a:solidFill>
            </a:endParaRPr>
          </a:p>
        </p:txBody>
      </p:sp>
      <p:sp>
        <p:nvSpPr>
          <p:cNvPr id="8" name="Rectangle 3">
            <a:extLst>
              <a:ext uri="{FF2B5EF4-FFF2-40B4-BE49-F238E27FC236}">
                <a16:creationId xmlns:a16="http://schemas.microsoft.com/office/drawing/2014/main" id="{E11220FD-D0CB-AFD4-377B-C10B23C5011F}"/>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5" name="CaixaDeTexto 4">
            <a:extLst>
              <a:ext uri="{FF2B5EF4-FFF2-40B4-BE49-F238E27FC236}">
                <a16:creationId xmlns:a16="http://schemas.microsoft.com/office/drawing/2014/main" id="{E7B2F2D3-8176-811C-4476-4107E868EA0C}"/>
              </a:ext>
            </a:extLst>
          </p:cNvPr>
          <p:cNvSpPr txBox="1"/>
          <p:nvPr/>
        </p:nvSpPr>
        <p:spPr>
          <a:xfrm>
            <a:off x="405848" y="1262270"/>
            <a:ext cx="11451536" cy="2123017"/>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Através da figura acima pode-se concluir que treinar um modelo significa procurar uma combinação de parâmetros do modelo que minimizem  uma função de custo (em relação ao conjunto de treinamento). É uma pesquisa no espaço de parâmetro do modelo: quanto mais parâmetros um modelo possui, mais dimensões este espaço possui, e mais difícil será a busca:</a:t>
            </a:r>
          </a:p>
          <a:p>
            <a:pPr lvl="1" algn="just">
              <a:lnSpc>
                <a:spcPct val="150000"/>
              </a:lnSpc>
            </a:pPr>
            <a:r>
              <a:rPr lang="pt-BR" dirty="0">
                <a:latin typeface="Montserrat" panose="00000500000000000000" pitchFamily="2" charset="0"/>
              </a:rPr>
              <a:t> </a:t>
            </a:r>
          </a:p>
        </p:txBody>
      </p:sp>
      <p:sp>
        <p:nvSpPr>
          <p:cNvPr id="3" name="CaixaDeTexto 2">
            <a:extLst>
              <a:ext uri="{FF2B5EF4-FFF2-40B4-BE49-F238E27FC236}">
                <a16:creationId xmlns:a16="http://schemas.microsoft.com/office/drawing/2014/main" id="{BED0CD16-E53F-70EA-488D-0C6E544202D8}"/>
              </a:ext>
            </a:extLst>
          </p:cNvPr>
          <p:cNvSpPr txBox="1"/>
          <p:nvPr/>
        </p:nvSpPr>
        <p:spPr>
          <a:xfrm>
            <a:off x="0" y="3665005"/>
            <a:ext cx="11716578" cy="461024"/>
          </a:xfrm>
          <a:prstGeom prst="rect">
            <a:avLst/>
          </a:prstGeom>
          <a:noFill/>
        </p:spPr>
        <p:txBody>
          <a:bodyPr wrap="square">
            <a:spAutoFit/>
          </a:bodyPr>
          <a:lstStyle/>
          <a:p>
            <a:pPr lvl="1" algn="just">
              <a:lnSpc>
                <a:spcPct val="150000"/>
              </a:lnSpc>
            </a:pPr>
            <a:r>
              <a:rPr lang="pt-BR" dirty="0">
                <a:latin typeface="Montserrat" panose="00000500000000000000" pitchFamily="2" charset="0"/>
              </a:rPr>
              <a:t> </a:t>
            </a:r>
          </a:p>
        </p:txBody>
      </p:sp>
      <p:pic>
        <p:nvPicPr>
          <p:cNvPr id="6" name="Imagem 5" descr="Homem com camiseta azul&#10;&#10;O conteúdo gerado por IA pode estar incorreto.">
            <a:extLst>
              <a:ext uri="{FF2B5EF4-FFF2-40B4-BE49-F238E27FC236}">
                <a16:creationId xmlns:a16="http://schemas.microsoft.com/office/drawing/2014/main" id="{BE1A0460-937E-2392-30BA-BC6BF3C64FEF}"/>
              </a:ext>
            </a:extLst>
          </p:cNvPr>
          <p:cNvPicPr>
            <a:picLocks noChangeAspect="1"/>
          </p:cNvPicPr>
          <p:nvPr/>
        </p:nvPicPr>
        <p:blipFill>
          <a:blip r:embed="rId2"/>
          <a:stretch>
            <a:fillRect/>
          </a:stretch>
        </p:blipFill>
        <p:spPr>
          <a:xfrm>
            <a:off x="3514333" y="3118876"/>
            <a:ext cx="5620534" cy="3229426"/>
          </a:xfrm>
          <a:prstGeom prst="rect">
            <a:avLst/>
          </a:prstGeom>
        </p:spPr>
      </p:pic>
    </p:spTree>
    <p:extLst>
      <p:ext uri="{BB962C8B-B14F-4D97-AF65-F5344CB8AC3E}">
        <p14:creationId xmlns:p14="http://schemas.microsoft.com/office/powerpoint/2010/main" val="21219319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F04234-C4E5-B9D8-5557-ADF42E41BFBD}"/>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C2F92F4-40EA-40FB-96FD-83C86DD70DC1}"/>
              </a:ext>
            </a:extLst>
          </p:cNvPr>
          <p:cNvSpPr txBox="1">
            <a:spLocks/>
          </p:cNvSpPr>
          <p:nvPr/>
        </p:nvSpPr>
        <p:spPr>
          <a:xfrm>
            <a:off x="1142999" y="219103"/>
            <a:ext cx="10065776" cy="1077218"/>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3.1  Método direto vs. método iterativo para ajuste de parâmetros</a:t>
            </a:r>
            <a:endParaRPr lang="pt-BR" dirty="0">
              <a:solidFill>
                <a:schemeClr val="bg1"/>
              </a:solidFill>
            </a:endParaRPr>
          </a:p>
        </p:txBody>
      </p:sp>
      <p:sp>
        <p:nvSpPr>
          <p:cNvPr id="8" name="Rectangle 3">
            <a:extLst>
              <a:ext uri="{FF2B5EF4-FFF2-40B4-BE49-F238E27FC236}">
                <a16:creationId xmlns:a16="http://schemas.microsoft.com/office/drawing/2014/main" id="{2B0EC160-A134-049F-ACB1-60B12F968984}"/>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graphicFrame>
        <p:nvGraphicFramePr>
          <p:cNvPr id="3" name="Tabela 2">
            <a:extLst>
              <a:ext uri="{FF2B5EF4-FFF2-40B4-BE49-F238E27FC236}">
                <a16:creationId xmlns:a16="http://schemas.microsoft.com/office/drawing/2014/main" id="{D8A96BCE-0842-89F5-5259-322D34B8BA83}"/>
              </a:ext>
            </a:extLst>
          </p:cNvPr>
          <p:cNvGraphicFramePr>
            <a:graphicFrameLocks noGrp="1"/>
          </p:cNvGraphicFramePr>
          <p:nvPr>
            <p:extLst>
              <p:ext uri="{D42A27DB-BD31-4B8C-83A1-F6EECF244321}">
                <p14:modId xmlns:p14="http://schemas.microsoft.com/office/powerpoint/2010/main" val="508064809"/>
              </p:ext>
            </p:extLst>
          </p:nvPr>
        </p:nvGraphicFramePr>
        <p:xfrm>
          <a:off x="208722" y="1480931"/>
          <a:ext cx="11618843" cy="4234216"/>
        </p:xfrm>
        <a:graphic>
          <a:graphicData uri="http://schemas.openxmlformats.org/drawingml/2006/table">
            <a:tbl>
              <a:tblPr>
                <a:tableStyleId>{5C22544A-7EE6-4342-B048-85BDC9FD1C3A}</a:tableStyleId>
              </a:tblPr>
              <a:tblGrid>
                <a:gridCol w="3758592">
                  <a:extLst>
                    <a:ext uri="{9D8B030D-6E8A-4147-A177-3AD203B41FA5}">
                      <a16:colId xmlns:a16="http://schemas.microsoft.com/office/drawing/2014/main" val="788534215"/>
                    </a:ext>
                  </a:extLst>
                </a:gridCol>
                <a:gridCol w="3964854">
                  <a:extLst>
                    <a:ext uri="{9D8B030D-6E8A-4147-A177-3AD203B41FA5}">
                      <a16:colId xmlns:a16="http://schemas.microsoft.com/office/drawing/2014/main" val="1350824070"/>
                    </a:ext>
                  </a:extLst>
                </a:gridCol>
                <a:gridCol w="3895397">
                  <a:extLst>
                    <a:ext uri="{9D8B030D-6E8A-4147-A177-3AD203B41FA5}">
                      <a16:colId xmlns:a16="http://schemas.microsoft.com/office/drawing/2014/main" val="1123813693"/>
                    </a:ext>
                  </a:extLst>
                </a:gridCol>
              </a:tblGrid>
              <a:tr h="543013">
                <a:tc>
                  <a:txBody>
                    <a:bodyPr/>
                    <a:lstStyle/>
                    <a:p>
                      <a:pPr algn="ctr" fontAlgn="ctr">
                        <a:buNone/>
                      </a:pPr>
                      <a:r>
                        <a:rPr lang="pt-BR" sz="1800" b="1" u="none" strike="noStrike" dirty="0">
                          <a:effectLst/>
                          <a:latin typeface="Montserrat" panose="00000500000000000000" pitchFamily="2" charset="0"/>
                        </a:rPr>
                        <a:t>Aspecto</a:t>
                      </a:r>
                      <a:endParaRPr lang="pt-BR" sz="1800" b="1" i="0" u="none" strike="noStrike" dirty="0">
                        <a:solidFill>
                          <a:srgbClr val="000000"/>
                        </a:solidFill>
                        <a:effectLst/>
                        <a:latin typeface="Montserrat" panose="00000500000000000000" pitchFamily="2" charset="0"/>
                      </a:endParaRPr>
                    </a:p>
                  </a:txBody>
                  <a:tcPr marL="3421" marR="3421" marT="3421" marB="0" anchor="ctr"/>
                </a:tc>
                <a:tc>
                  <a:txBody>
                    <a:bodyPr/>
                    <a:lstStyle/>
                    <a:p>
                      <a:pPr algn="ctr" fontAlgn="ctr">
                        <a:buNone/>
                      </a:pPr>
                      <a:r>
                        <a:rPr lang="pt-BR" sz="1800" b="1" u="none" strike="noStrike" dirty="0">
                          <a:effectLst/>
                          <a:latin typeface="Montserrat" panose="00000500000000000000" pitchFamily="2" charset="0"/>
                        </a:rPr>
                        <a:t>Solução Analítica (fechada</a:t>
                      </a:r>
                      <a:r>
                        <a:rPr lang="pt-BR" sz="1800" u="none" strike="noStrike" dirty="0">
                          <a:effectLst/>
                          <a:latin typeface="Montserrat" panose="00000500000000000000" pitchFamily="2" charset="0"/>
                        </a:rPr>
                        <a:t>)</a:t>
                      </a:r>
                      <a:endParaRPr lang="pt-BR" sz="1800" b="1" i="0" u="none" strike="noStrike" dirty="0">
                        <a:solidFill>
                          <a:srgbClr val="000000"/>
                        </a:solidFill>
                        <a:effectLst/>
                        <a:latin typeface="Montserrat" panose="00000500000000000000" pitchFamily="2" charset="0"/>
                      </a:endParaRPr>
                    </a:p>
                  </a:txBody>
                  <a:tcPr marL="3421" marR="3421" marT="3421" marB="0" anchor="ctr"/>
                </a:tc>
                <a:tc>
                  <a:txBody>
                    <a:bodyPr/>
                    <a:lstStyle/>
                    <a:p>
                      <a:pPr algn="ctr" fontAlgn="ctr">
                        <a:buNone/>
                      </a:pPr>
                      <a:r>
                        <a:rPr lang="pt-BR" sz="1800" b="1" u="none" strike="noStrike" dirty="0">
                          <a:effectLst/>
                          <a:latin typeface="Montserrat" panose="00000500000000000000" pitchFamily="2" charset="0"/>
                        </a:rPr>
                        <a:t>Gradiente Descendente (iterativo)</a:t>
                      </a:r>
                      <a:endParaRPr lang="pt-BR" sz="1800" b="1" i="0" u="none" strike="noStrike" dirty="0">
                        <a:solidFill>
                          <a:srgbClr val="000000"/>
                        </a:solidFill>
                        <a:effectLst/>
                        <a:latin typeface="Montserrat" panose="00000500000000000000" pitchFamily="2" charset="0"/>
                      </a:endParaRPr>
                    </a:p>
                  </a:txBody>
                  <a:tcPr marL="3421" marR="3421" marT="3421" marB="0" anchor="ctr"/>
                </a:tc>
                <a:extLst>
                  <a:ext uri="{0D108BD9-81ED-4DB2-BD59-A6C34878D82A}">
                    <a16:rowId xmlns:a16="http://schemas.microsoft.com/office/drawing/2014/main" val="2279635613"/>
                  </a:ext>
                </a:extLst>
              </a:tr>
              <a:tr h="543013">
                <a:tc>
                  <a:txBody>
                    <a:bodyPr/>
                    <a:lstStyle/>
                    <a:p>
                      <a:pPr algn="l" fontAlgn="ctr">
                        <a:buNone/>
                      </a:pPr>
                      <a:r>
                        <a:rPr lang="pt-BR" sz="1800" u="none" strike="noStrike" dirty="0">
                          <a:effectLst/>
                          <a:latin typeface="Montserrat" panose="00000500000000000000" pitchFamily="2" charset="0"/>
                        </a:rPr>
                        <a:t>Cálculo dos parâmetros</a:t>
                      </a:r>
                      <a:endParaRPr lang="pt-BR" sz="1800" b="1" i="0" u="none" strike="noStrike" dirty="0">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dirty="0">
                          <a:effectLst/>
                          <a:latin typeface="Montserrat" panose="00000500000000000000" pitchFamily="2" charset="0"/>
                        </a:rPr>
                        <a:t>Fórmula direta, resultado imediato</a:t>
                      </a:r>
                      <a:endParaRPr lang="pt-BR" sz="1800" b="0" i="0" u="none" strike="noStrike" dirty="0">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dirty="0">
                          <a:effectLst/>
                          <a:latin typeface="Montserrat" panose="00000500000000000000" pitchFamily="2" charset="0"/>
                        </a:rPr>
                        <a:t>Ajuste gradual, passo a passo</a:t>
                      </a:r>
                      <a:endParaRPr lang="pt-BR" sz="1800" b="0" i="0" u="none" strike="noStrike" dirty="0">
                        <a:solidFill>
                          <a:srgbClr val="000000"/>
                        </a:solidFill>
                        <a:effectLst/>
                        <a:latin typeface="Montserrat" panose="00000500000000000000" pitchFamily="2" charset="0"/>
                      </a:endParaRPr>
                    </a:p>
                  </a:txBody>
                  <a:tcPr marL="3421" marR="3421" marT="3421" marB="0" anchor="ctr"/>
                </a:tc>
                <a:extLst>
                  <a:ext uri="{0D108BD9-81ED-4DB2-BD59-A6C34878D82A}">
                    <a16:rowId xmlns:a16="http://schemas.microsoft.com/office/drawing/2014/main" val="229028421"/>
                  </a:ext>
                </a:extLst>
              </a:tr>
              <a:tr h="543013">
                <a:tc>
                  <a:txBody>
                    <a:bodyPr/>
                    <a:lstStyle/>
                    <a:p>
                      <a:pPr algn="l" fontAlgn="ctr">
                        <a:buNone/>
                      </a:pPr>
                      <a:r>
                        <a:rPr lang="pt-BR" sz="1800" u="none" strike="noStrike" dirty="0">
                          <a:effectLst/>
                          <a:latin typeface="Montserrat" panose="00000500000000000000" pitchFamily="2" charset="0"/>
                        </a:rPr>
                        <a:t>Tempo de execução</a:t>
                      </a:r>
                      <a:endParaRPr lang="pt-BR" sz="1800" b="1" i="0" u="none" strike="noStrike" dirty="0">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a:effectLst/>
                          <a:latin typeface="Montserrat" panose="00000500000000000000" pitchFamily="2" charset="0"/>
                        </a:rPr>
                        <a:t>Rápido para datasets pequenos/médios</a:t>
                      </a:r>
                      <a:endParaRPr lang="pt-BR" sz="1800" b="0" i="0" u="none" strike="noStrike">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dirty="0">
                          <a:effectLst/>
                          <a:latin typeface="Montserrat" panose="00000500000000000000" pitchFamily="2" charset="0"/>
                        </a:rPr>
                        <a:t>Depende do número de iterações e tamanho do </a:t>
                      </a:r>
                      <a:r>
                        <a:rPr lang="pt-BR" sz="1800" u="none" strike="noStrike" dirty="0" err="1">
                          <a:effectLst/>
                          <a:latin typeface="Montserrat" panose="00000500000000000000" pitchFamily="2" charset="0"/>
                        </a:rPr>
                        <a:t>dataset</a:t>
                      </a:r>
                      <a:endParaRPr lang="pt-BR" sz="1800" b="0" i="0" u="none" strike="noStrike" dirty="0">
                        <a:solidFill>
                          <a:srgbClr val="000000"/>
                        </a:solidFill>
                        <a:effectLst/>
                        <a:latin typeface="Montserrat" panose="00000500000000000000" pitchFamily="2" charset="0"/>
                      </a:endParaRPr>
                    </a:p>
                  </a:txBody>
                  <a:tcPr marL="3421" marR="3421" marT="3421" marB="0" anchor="ctr"/>
                </a:tc>
                <a:extLst>
                  <a:ext uri="{0D108BD9-81ED-4DB2-BD59-A6C34878D82A}">
                    <a16:rowId xmlns:a16="http://schemas.microsoft.com/office/drawing/2014/main" val="460911883"/>
                  </a:ext>
                </a:extLst>
              </a:tr>
              <a:tr h="647530">
                <a:tc>
                  <a:txBody>
                    <a:bodyPr/>
                    <a:lstStyle/>
                    <a:p>
                      <a:pPr algn="l" fontAlgn="ctr">
                        <a:buNone/>
                      </a:pPr>
                      <a:r>
                        <a:rPr lang="pt-BR" sz="1800" u="none" strike="noStrike" dirty="0">
                          <a:effectLst/>
                          <a:latin typeface="Montserrat" panose="00000500000000000000" pitchFamily="2" charset="0"/>
                        </a:rPr>
                        <a:t>Complexidade do modelo</a:t>
                      </a:r>
                      <a:endParaRPr lang="pt-BR" sz="1800" b="1" i="0" u="none" strike="noStrike" dirty="0">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a:effectLst/>
                          <a:latin typeface="Montserrat" panose="00000500000000000000" pitchFamily="2" charset="0"/>
                        </a:rPr>
                        <a:t>Funciona bem para modelos simples (ex.: regressão linear)</a:t>
                      </a:r>
                      <a:endParaRPr lang="pt-BR" sz="1800" b="0" i="0" u="none" strike="noStrike">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dirty="0">
                          <a:effectLst/>
                          <a:latin typeface="Montserrat" panose="00000500000000000000" pitchFamily="2" charset="0"/>
                        </a:rPr>
                        <a:t>Funciona para modelos simples e complexos (ex.: redes neurais)</a:t>
                      </a:r>
                      <a:endParaRPr lang="pt-BR" sz="1800" b="0" i="0" u="none" strike="noStrike" dirty="0">
                        <a:solidFill>
                          <a:srgbClr val="000000"/>
                        </a:solidFill>
                        <a:effectLst/>
                        <a:latin typeface="Montserrat" panose="00000500000000000000" pitchFamily="2" charset="0"/>
                      </a:endParaRPr>
                    </a:p>
                  </a:txBody>
                  <a:tcPr marL="3421" marR="3421" marT="3421" marB="0" anchor="ctr"/>
                </a:tc>
                <a:extLst>
                  <a:ext uri="{0D108BD9-81ED-4DB2-BD59-A6C34878D82A}">
                    <a16:rowId xmlns:a16="http://schemas.microsoft.com/office/drawing/2014/main" val="2503010472"/>
                  </a:ext>
                </a:extLst>
              </a:tr>
              <a:tr h="812837">
                <a:tc>
                  <a:txBody>
                    <a:bodyPr/>
                    <a:lstStyle/>
                    <a:p>
                      <a:pPr algn="l" fontAlgn="ctr">
                        <a:buNone/>
                      </a:pPr>
                      <a:r>
                        <a:rPr lang="pt-BR" sz="1800" u="none" strike="noStrike" dirty="0">
                          <a:effectLst/>
                          <a:latin typeface="Montserrat" panose="00000500000000000000" pitchFamily="2" charset="0"/>
                        </a:rPr>
                        <a:t>Memória / dados</a:t>
                      </a:r>
                      <a:endParaRPr lang="pt-BR" sz="1800" b="1" i="0" u="none" strike="noStrike" dirty="0">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dirty="0">
                          <a:effectLst/>
                          <a:latin typeface="Montserrat" panose="00000500000000000000" pitchFamily="2" charset="0"/>
                        </a:rPr>
                        <a:t>Precisa processar todos os dados de uma vez</a:t>
                      </a:r>
                      <a:endParaRPr lang="pt-BR" sz="1800" b="0" i="0" u="none" strike="noStrike" dirty="0">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dirty="0">
                          <a:effectLst/>
                          <a:latin typeface="Montserrat" panose="00000500000000000000" pitchFamily="2" charset="0"/>
                        </a:rPr>
                        <a:t>Pode processar dados em lotes ou </a:t>
                      </a:r>
                      <a:r>
                        <a:rPr lang="pt-BR" sz="1800" u="none" strike="noStrike" dirty="0" err="1">
                          <a:effectLst/>
                          <a:latin typeface="Montserrat" panose="00000500000000000000" pitchFamily="2" charset="0"/>
                        </a:rPr>
                        <a:t>mini-lotes</a:t>
                      </a:r>
                      <a:r>
                        <a:rPr lang="pt-BR" sz="1800" u="none" strike="noStrike" dirty="0">
                          <a:effectLst/>
                          <a:latin typeface="Montserrat" panose="00000500000000000000" pitchFamily="2" charset="0"/>
                        </a:rPr>
                        <a:t>, mais eficiente para grandes </a:t>
                      </a:r>
                      <a:r>
                        <a:rPr lang="pt-BR" sz="1800" u="none" strike="noStrike" dirty="0" err="1">
                          <a:effectLst/>
                          <a:latin typeface="Montserrat" panose="00000500000000000000" pitchFamily="2" charset="0"/>
                        </a:rPr>
                        <a:t>datasets</a:t>
                      </a:r>
                      <a:endParaRPr lang="pt-BR" sz="1800" b="0" i="0" u="none" strike="noStrike" dirty="0">
                        <a:solidFill>
                          <a:srgbClr val="000000"/>
                        </a:solidFill>
                        <a:effectLst/>
                        <a:latin typeface="Montserrat" panose="00000500000000000000" pitchFamily="2" charset="0"/>
                      </a:endParaRPr>
                    </a:p>
                  </a:txBody>
                  <a:tcPr marL="3421" marR="3421" marT="3421" marB="0" anchor="ctr"/>
                </a:tc>
                <a:extLst>
                  <a:ext uri="{0D108BD9-81ED-4DB2-BD59-A6C34878D82A}">
                    <a16:rowId xmlns:a16="http://schemas.microsoft.com/office/drawing/2014/main" val="1479763970"/>
                  </a:ext>
                </a:extLst>
              </a:tr>
              <a:tr h="543013">
                <a:tc>
                  <a:txBody>
                    <a:bodyPr/>
                    <a:lstStyle/>
                    <a:p>
                      <a:pPr algn="l" fontAlgn="ctr">
                        <a:buNone/>
                      </a:pPr>
                      <a:r>
                        <a:rPr lang="pt-BR" sz="1800" u="none" strike="noStrike" dirty="0">
                          <a:effectLst/>
                          <a:latin typeface="Montserrat" panose="00000500000000000000" pitchFamily="2" charset="0"/>
                        </a:rPr>
                        <a:t>Resultado final</a:t>
                      </a:r>
                      <a:endParaRPr lang="pt-BR" sz="1800" b="1" i="0" u="none" strike="noStrike" dirty="0">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dirty="0">
                          <a:effectLst/>
                          <a:latin typeface="Montserrat" panose="00000500000000000000" pitchFamily="2" charset="0"/>
                        </a:rPr>
                        <a:t>Parâmetros ótimos diretamente</a:t>
                      </a:r>
                      <a:endParaRPr lang="pt-BR" sz="1800" b="0" i="0" u="none" strike="noStrike" dirty="0">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dirty="0">
                          <a:effectLst/>
                          <a:latin typeface="Montserrat" panose="00000500000000000000" pitchFamily="2" charset="0"/>
                        </a:rPr>
                        <a:t>Parâmetros ótimos alcançados gradualmente (convergência)</a:t>
                      </a:r>
                      <a:endParaRPr lang="pt-BR" sz="1800" b="0" i="0" u="none" strike="noStrike" dirty="0">
                        <a:solidFill>
                          <a:srgbClr val="000000"/>
                        </a:solidFill>
                        <a:effectLst/>
                        <a:latin typeface="Montserrat" panose="00000500000000000000" pitchFamily="2" charset="0"/>
                      </a:endParaRPr>
                    </a:p>
                  </a:txBody>
                  <a:tcPr marL="3421" marR="3421" marT="3421" marB="0" anchor="ctr"/>
                </a:tc>
                <a:extLst>
                  <a:ext uri="{0D108BD9-81ED-4DB2-BD59-A6C34878D82A}">
                    <a16:rowId xmlns:a16="http://schemas.microsoft.com/office/drawing/2014/main" val="2790879472"/>
                  </a:ext>
                </a:extLst>
              </a:tr>
              <a:tr h="543013">
                <a:tc>
                  <a:txBody>
                    <a:bodyPr/>
                    <a:lstStyle/>
                    <a:p>
                      <a:pPr algn="l" fontAlgn="ctr">
                        <a:buNone/>
                      </a:pPr>
                      <a:r>
                        <a:rPr lang="pt-BR" sz="1800" u="none" strike="noStrike" dirty="0">
                          <a:effectLst/>
                          <a:latin typeface="Montserrat" panose="00000500000000000000" pitchFamily="2" charset="0"/>
                        </a:rPr>
                        <a:t>Função de custo</a:t>
                      </a:r>
                      <a:endParaRPr lang="pt-BR" sz="1800" b="1" i="0" u="none" strike="noStrike" dirty="0">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dirty="0">
                          <a:effectLst/>
                          <a:latin typeface="Montserrat" panose="00000500000000000000" pitchFamily="2" charset="0"/>
                        </a:rPr>
                        <a:t>Deve permitir solução fechada (ex.: convexa)</a:t>
                      </a:r>
                      <a:endParaRPr lang="pt-BR" sz="1800" b="0" i="0" u="none" strike="noStrike" dirty="0">
                        <a:solidFill>
                          <a:srgbClr val="000000"/>
                        </a:solidFill>
                        <a:effectLst/>
                        <a:latin typeface="Montserrat" panose="00000500000000000000" pitchFamily="2" charset="0"/>
                      </a:endParaRPr>
                    </a:p>
                  </a:txBody>
                  <a:tcPr marL="3421" marR="3421" marT="3421" marB="0" anchor="ctr"/>
                </a:tc>
                <a:tc>
                  <a:txBody>
                    <a:bodyPr/>
                    <a:lstStyle/>
                    <a:p>
                      <a:pPr algn="l" fontAlgn="ctr">
                        <a:buNone/>
                      </a:pPr>
                      <a:r>
                        <a:rPr lang="pt-BR" sz="1800" u="none" strike="noStrike" dirty="0">
                          <a:effectLst/>
                          <a:latin typeface="Montserrat" panose="00000500000000000000" pitchFamily="2" charset="0"/>
                        </a:rPr>
                        <a:t>Pode lidar com funções de custo complexas e não-lineares</a:t>
                      </a:r>
                      <a:endParaRPr lang="pt-BR" sz="1800" b="0" i="0" u="none" strike="noStrike" dirty="0">
                        <a:solidFill>
                          <a:srgbClr val="000000"/>
                        </a:solidFill>
                        <a:effectLst/>
                        <a:latin typeface="Montserrat" panose="00000500000000000000" pitchFamily="2" charset="0"/>
                      </a:endParaRPr>
                    </a:p>
                  </a:txBody>
                  <a:tcPr marL="3421" marR="3421" marT="3421" marB="0" anchor="ctr"/>
                </a:tc>
                <a:extLst>
                  <a:ext uri="{0D108BD9-81ED-4DB2-BD59-A6C34878D82A}">
                    <a16:rowId xmlns:a16="http://schemas.microsoft.com/office/drawing/2014/main" val="798096969"/>
                  </a:ext>
                </a:extLst>
              </a:tr>
            </a:tbl>
          </a:graphicData>
        </a:graphic>
      </p:graphicFrame>
    </p:spTree>
    <p:extLst>
      <p:ext uri="{BB962C8B-B14F-4D97-AF65-F5344CB8AC3E}">
        <p14:creationId xmlns:p14="http://schemas.microsoft.com/office/powerpoint/2010/main" val="26827530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D8A1AF-1FDE-2ADD-6194-4784E46E9CE1}"/>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60108BCB-ED5E-1648-17BA-43D0FE7F690E}"/>
              </a:ext>
            </a:extLst>
          </p:cNvPr>
          <p:cNvSpPr txBox="1">
            <a:spLocks/>
          </p:cNvSpPr>
          <p:nvPr/>
        </p:nvSpPr>
        <p:spPr>
          <a:xfrm>
            <a:off x="1669773" y="238981"/>
            <a:ext cx="9909314"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4. Gradiente Descendente em Bach (em lote)</a:t>
            </a:r>
            <a:endParaRPr lang="pt-BR" dirty="0">
              <a:solidFill>
                <a:schemeClr val="bg1"/>
              </a:solidFill>
            </a:endParaRPr>
          </a:p>
        </p:txBody>
      </p:sp>
      <p:sp>
        <p:nvSpPr>
          <p:cNvPr id="8" name="Rectangle 3">
            <a:extLst>
              <a:ext uri="{FF2B5EF4-FFF2-40B4-BE49-F238E27FC236}">
                <a16:creationId xmlns:a16="http://schemas.microsoft.com/office/drawing/2014/main" id="{8AD7AA55-7DF3-9363-1F41-4B6822BFC527}"/>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3" name="CaixaDeTexto 2">
            <a:extLst>
              <a:ext uri="{FF2B5EF4-FFF2-40B4-BE49-F238E27FC236}">
                <a16:creationId xmlns:a16="http://schemas.microsoft.com/office/drawing/2014/main" id="{111A57F7-D967-3FFF-5313-66BF9EC2C790}"/>
              </a:ext>
            </a:extLst>
          </p:cNvPr>
          <p:cNvSpPr txBox="1"/>
          <p:nvPr/>
        </p:nvSpPr>
        <p:spPr>
          <a:xfrm>
            <a:off x="405848" y="1262270"/>
            <a:ext cx="11451536" cy="2538515"/>
          </a:xfrm>
          <a:prstGeom prst="rect">
            <a:avLst/>
          </a:prstGeom>
          <a:noFill/>
        </p:spPr>
        <p:txBody>
          <a:bodyPr wrap="square">
            <a:spAutoFit/>
          </a:bodyPr>
          <a:lstStyle/>
          <a:p>
            <a:pPr marL="742950" lvl="1" indent="-285750" algn="just">
              <a:lnSpc>
                <a:spcPct val="150000"/>
              </a:lnSpc>
              <a:buFont typeface="Wingdings" panose="05000000000000000000" pitchFamily="2" charset="2"/>
              <a:buChar char="§"/>
            </a:pPr>
            <a:r>
              <a:rPr lang="pt-BR" dirty="0">
                <a:latin typeface="Montserrat" panose="00000500000000000000" pitchFamily="2" charset="0"/>
              </a:rPr>
              <a:t>O gradiente descendente em lote é um método de otimização usado em aprendizado de máquina , que calcula o gradiente  da função custo </a:t>
            </a:r>
            <a:r>
              <a:rPr lang="pt-BR" b="1" dirty="0">
                <a:latin typeface="Montserrat" panose="00000500000000000000" pitchFamily="2" charset="0"/>
              </a:rPr>
              <a:t>em todo o conjunto de dados </a:t>
            </a:r>
            <a:r>
              <a:rPr lang="pt-BR" dirty="0">
                <a:latin typeface="Montserrat" panose="00000500000000000000" pitchFamily="2" charset="0"/>
              </a:rPr>
              <a:t>em cada em etapa. Esse procedimento garante uma atualização estável dos parâmetros do modelo em direção à minimização do erro.</a:t>
            </a:r>
          </a:p>
          <a:p>
            <a:pPr lvl="1" algn="just">
              <a:lnSpc>
                <a:spcPct val="150000"/>
              </a:lnSpc>
            </a:pPr>
            <a:endParaRPr lang="pt-BR" b="1" dirty="0">
              <a:latin typeface="Montserrat" panose="00000500000000000000" pitchFamily="2" charset="0"/>
            </a:endParaRPr>
          </a:p>
          <a:p>
            <a:pPr lvl="1" algn="just">
              <a:lnSpc>
                <a:spcPct val="150000"/>
              </a:lnSpc>
            </a:pPr>
            <a:r>
              <a:rPr lang="pt-BR" b="1" dirty="0">
                <a:latin typeface="Montserrat" panose="00000500000000000000" pitchFamily="2" charset="0"/>
              </a:rPr>
              <a:t>Com funciona ?  </a:t>
            </a:r>
          </a:p>
        </p:txBody>
      </p:sp>
      <p:sp>
        <p:nvSpPr>
          <p:cNvPr id="4" name="CaixaDeTexto 3">
            <a:extLst>
              <a:ext uri="{FF2B5EF4-FFF2-40B4-BE49-F238E27FC236}">
                <a16:creationId xmlns:a16="http://schemas.microsoft.com/office/drawing/2014/main" id="{910CDBFC-1AE8-A8FE-D8B8-8D0BD380A7D6}"/>
              </a:ext>
            </a:extLst>
          </p:cNvPr>
          <p:cNvSpPr txBox="1"/>
          <p:nvPr/>
        </p:nvSpPr>
        <p:spPr>
          <a:xfrm>
            <a:off x="668595" y="3931186"/>
            <a:ext cx="11451536" cy="2538515"/>
          </a:xfrm>
          <a:prstGeom prst="rect">
            <a:avLst/>
          </a:prstGeom>
          <a:noFill/>
        </p:spPr>
        <p:txBody>
          <a:bodyPr wrap="square">
            <a:spAutoFit/>
          </a:bodyPr>
          <a:lstStyle/>
          <a:p>
            <a:pPr marL="800100" lvl="1" indent="-342900" algn="just">
              <a:lnSpc>
                <a:spcPct val="150000"/>
              </a:lnSpc>
              <a:buFont typeface="+mj-lt"/>
              <a:buAutoNum type="arabicPeriod"/>
            </a:pPr>
            <a:r>
              <a:rPr lang="pt-BR" dirty="0">
                <a:latin typeface="Montserrat" panose="00000500000000000000" pitchFamily="2" charset="0"/>
              </a:rPr>
              <a:t>Calcula-se a função custo</a:t>
            </a:r>
          </a:p>
          <a:p>
            <a:pPr marL="800100" lvl="1" indent="-342900" algn="just">
              <a:lnSpc>
                <a:spcPct val="150000"/>
              </a:lnSpc>
              <a:buFont typeface="+mj-lt"/>
              <a:buAutoNum type="arabicPeriod"/>
            </a:pPr>
            <a:r>
              <a:rPr lang="pt-BR" dirty="0">
                <a:latin typeface="Montserrat" panose="00000500000000000000" pitchFamily="2" charset="0"/>
              </a:rPr>
              <a:t> Calcula-se o gradiente em relação aos parâmetros do modelo, usando todos os exemplos</a:t>
            </a:r>
          </a:p>
          <a:p>
            <a:pPr marL="800100" lvl="1" indent="-342900" algn="just">
              <a:lnSpc>
                <a:spcPct val="150000"/>
              </a:lnSpc>
              <a:buFont typeface="+mj-lt"/>
              <a:buAutoNum type="arabicPeriod"/>
            </a:pPr>
            <a:r>
              <a:rPr lang="pt-BR" dirty="0">
                <a:latin typeface="Montserrat" panose="00000500000000000000" pitchFamily="2" charset="0"/>
              </a:rPr>
              <a:t>Atualiza-se os parâmetros:</a:t>
            </a:r>
          </a:p>
          <a:p>
            <a:pPr marL="800100" lvl="1" indent="-342900" algn="just">
              <a:lnSpc>
                <a:spcPct val="150000"/>
              </a:lnSpc>
              <a:buFont typeface="+mj-lt"/>
              <a:buAutoNum type="arabicPeriod"/>
            </a:pPr>
            <a:endParaRPr lang="pt-BR" dirty="0">
              <a:latin typeface="Montserrat" panose="00000500000000000000" pitchFamily="2" charset="0"/>
            </a:endParaRPr>
          </a:p>
          <a:p>
            <a:pPr lvl="1" algn="just">
              <a:lnSpc>
                <a:spcPct val="150000"/>
              </a:lnSpc>
            </a:pPr>
            <a:endParaRPr lang="pt-BR" dirty="0">
              <a:latin typeface="Montserrat" panose="00000500000000000000" pitchFamily="2" charset="0"/>
            </a:endParaRPr>
          </a:p>
          <a:p>
            <a:pPr lvl="1" algn="just">
              <a:lnSpc>
                <a:spcPct val="150000"/>
              </a:lnSpc>
            </a:pPr>
            <a:r>
              <a:rPr lang="pt-BR" dirty="0">
                <a:latin typeface="Montserrat" panose="00000500000000000000" pitchFamily="2" charset="0"/>
              </a:rPr>
              <a:t>repetindo o processo de forma iterativa até a convergência. </a:t>
            </a:r>
          </a:p>
        </p:txBody>
      </p:sp>
      <p:pic>
        <p:nvPicPr>
          <p:cNvPr id="6" name="Imagem 5">
            <a:extLst>
              <a:ext uri="{FF2B5EF4-FFF2-40B4-BE49-F238E27FC236}">
                <a16:creationId xmlns:a16="http://schemas.microsoft.com/office/drawing/2014/main" id="{2C0A6BB1-7CCB-2582-A557-9EF2C5B47914}"/>
              </a:ext>
            </a:extLst>
          </p:cNvPr>
          <p:cNvPicPr>
            <a:picLocks noChangeAspect="1"/>
          </p:cNvPicPr>
          <p:nvPr/>
        </p:nvPicPr>
        <p:blipFill>
          <a:blip r:embed="rId2"/>
          <a:stretch>
            <a:fillRect/>
          </a:stretch>
        </p:blipFill>
        <p:spPr>
          <a:xfrm>
            <a:off x="5396285" y="5068893"/>
            <a:ext cx="2870420" cy="526837"/>
          </a:xfrm>
          <a:prstGeom prst="rect">
            <a:avLst/>
          </a:prstGeom>
        </p:spPr>
      </p:pic>
      <p:cxnSp>
        <p:nvCxnSpPr>
          <p:cNvPr id="9" name="Conector: Curvo 8">
            <a:extLst>
              <a:ext uri="{FF2B5EF4-FFF2-40B4-BE49-F238E27FC236}">
                <a16:creationId xmlns:a16="http://schemas.microsoft.com/office/drawing/2014/main" id="{330055D4-66C8-7237-49E7-27A787D2DA84}"/>
              </a:ext>
            </a:extLst>
          </p:cNvPr>
          <p:cNvCxnSpPr>
            <a:cxnSpLocks/>
          </p:cNvCxnSpPr>
          <p:nvPr/>
        </p:nvCxnSpPr>
        <p:spPr>
          <a:xfrm>
            <a:off x="6987209" y="5506278"/>
            <a:ext cx="1103243" cy="219853"/>
          </a:xfrm>
          <a:prstGeom prst="curved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CaixaDeTexto 11">
            <a:extLst>
              <a:ext uri="{FF2B5EF4-FFF2-40B4-BE49-F238E27FC236}">
                <a16:creationId xmlns:a16="http://schemas.microsoft.com/office/drawing/2014/main" id="{1B2F490F-7FA2-AD57-3A14-7E077179EB48}"/>
              </a:ext>
            </a:extLst>
          </p:cNvPr>
          <p:cNvSpPr txBox="1"/>
          <p:nvPr/>
        </p:nvSpPr>
        <p:spPr>
          <a:xfrm>
            <a:off x="8137791" y="5506278"/>
            <a:ext cx="2308235" cy="646331"/>
          </a:xfrm>
          <a:prstGeom prst="rect">
            <a:avLst/>
          </a:prstGeom>
          <a:noFill/>
        </p:spPr>
        <p:txBody>
          <a:bodyPr wrap="square" rtlCol="0">
            <a:spAutoFit/>
          </a:bodyPr>
          <a:lstStyle/>
          <a:p>
            <a:r>
              <a:rPr lang="pt-BR" dirty="0">
                <a:latin typeface="Montserrat" panose="00000500000000000000" pitchFamily="2" charset="0"/>
              </a:rPr>
              <a:t>Tamanho</a:t>
            </a:r>
            <a:r>
              <a:rPr lang="pt-BR" dirty="0"/>
              <a:t> do passo em cada iteração</a:t>
            </a:r>
          </a:p>
        </p:txBody>
      </p:sp>
    </p:spTree>
    <p:extLst>
      <p:ext uri="{BB962C8B-B14F-4D97-AF65-F5344CB8AC3E}">
        <p14:creationId xmlns:p14="http://schemas.microsoft.com/office/powerpoint/2010/main" val="27988633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846A85-6DD0-2BEF-56E6-239FB44F6FA2}"/>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717A1096-7CE8-AD23-5340-1CE2269C32B7}"/>
              </a:ext>
            </a:extLst>
          </p:cNvPr>
          <p:cNvSpPr txBox="1">
            <a:spLocks/>
          </p:cNvSpPr>
          <p:nvPr/>
        </p:nvSpPr>
        <p:spPr>
          <a:xfrm>
            <a:off x="1669773" y="238981"/>
            <a:ext cx="9909314"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4. Gradiente Descendente em Bach (em lote)</a:t>
            </a:r>
            <a:endParaRPr lang="pt-BR" dirty="0">
              <a:solidFill>
                <a:schemeClr val="bg1"/>
              </a:solidFill>
            </a:endParaRPr>
          </a:p>
        </p:txBody>
      </p:sp>
      <p:sp>
        <p:nvSpPr>
          <p:cNvPr id="8" name="Rectangle 3">
            <a:extLst>
              <a:ext uri="{FF2B5EF4-FFF2-40B4-BE49-F238E27FC236}">
                <a16:creationId xmlns:a16="http://schemas.microsoft.com/office/drawing/2014/main" id="{0B420455-4A00-4373-48EA-4BF5D9D0921D}"/>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pic>
        <p:nvPicPr>
          <p:cNvPr id="7" name="Imagem 6" descr="Interface gráfica do usuário, Texto&#10;&#10;O conteúdo gerado por IA pode estar incorreto.">
            <a:extLst>
              <a:ext uri="{FF2B5EF4-FFF2-40B4-BE49-F238E27FC236}">
                <a16:creationId xmlns:a16="http://schemas.microsoft.com/office/drawing/2014/main" id="{01EA3AFF-7F12-7759-9C50-FC67629F91B5}"/>
              </a:ext>
            </a:extLst>
          </p:cNvPr>
          <p:cNvPicPr>
            <a:picLocks noChangeAspect="1"/>
          </p:cNvPicPr>
          <p:nvPr/>
        </p:nvPicPr>
        <p:blipFill>
          <a:blip r:embed="rId2"/>
          <a:stretch>
            <a:fillRect/>
          </a:stretch>
        </p:blipFill>
        <p:spPr>
          <a:xfrm>
            <a:off x="2484783" y="1420578"/>
            <a:ext cx="7265504" cy="2161375"/>
          </a:xfrm>
          <a:prstGeom prst="rect">
            <a:avLst/>
          </a:prstGeom>
        </p:spPr>
      </p:pic>
      <p:sp>
        <p:nvSpPr>
          <p:cNvPr id="10" name="CaixaDeTexto 9">
            <a:extLst>
              <a:ext uri="{FF2B5EF4-FFF2-40B4-BE49-F238E27FC236}">
                <a16:creationId xmlns:a16="http://schemas.microsoft.com/office/drawing/2014/main" id="{61F0E091-1C2B-A4F5-F470-103B334F3440}"/>
              </a:ext>
            </a:extLst>
          </p:cNvPr>
          <p:cNvSpPr txBox="1"/>
          <p:nvPr/>
        </p:nvSpPr>
        <p:spPr>
          <a:xfrm>
            <a:off x="1310309" y="922090"/>
            <a:ext cx="11451536" cy="461024"/>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Implementação rápida desse algoritmo</a:t>
            </a:r>
          </a:p>
        </p:txBody>
      </p:sp>
      <p:sp>
        <p:nvSpPr>
          <p:cNvPr id="11" name="CaixaDeTexto 10">
            <a:extLst>
              <a:ext uri="{FF2B5EF4-FFF2-40B4-BE49-F238E27FC236}">
                <a16:creationId xmlns:a16="http://schemas.microsoft.com/office/drawing/2014/main" id="{AD55125F-B26F-295E-4449-42F5EEC14925}"/>
              </a:ext>
            </a:extLst>
          </p:cNvPr>
          <p:cNvSpPr txBox="1"/>
          <p:nvPr/>
        </p:nvSpPr>
        <p:spPr>
          <a:xfrm>
            <a:off x="1310309" y="3470163"/>
            <a:ext cx="11188788" cy="461024"/>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Observe o parâmetro ótimo resultante</a:t>
            </a:r>
          </a:p>
        </p:txBody>
      </p:sp>
      <p:pic>
        <p:nvPicPr>
          <p:cNvPr id="14" name="Imagem 13" descr="Texto&#10;&#10;O conteúdo gerado por IA pode estar incorreto.">
            <a:extLst>
              <a:ext uri="{FF2B5EF4-FFF2-40B4-BE49-F238E27FC236}">
                <a16:creationId xmlns:a16="http://schemas.microsoft.com/office/drawing/2014/main" id="{B5D7A454-EB7A-FC65-26FD-6127890A33C5}"/>
              </a:ext>
            </a:extLst>
          </p:cNvPr>
          <p:cNvPicPr>
            <a:picLocks noChangeAspect="1"/>
          </p:cNvPicPr>
          <p:nvPr/>
        </p:nvPicPr>
        <p:blipFill>
          <a:blip r:embed="rId3"/>
          <a:stretch>
            <a:fillRect/>
          </a:stretch>
        </p:blipFill>
        <p:spPr>
          <a:xfrm>
            <a:off x="3309730" y="4505449"/>
            <a:ext cx="4522305" cy="1088539"/>
          </a:xfrm>
          <a:prstGeom prst="rect">
            <a:avLst/>
          </a:prstGeom>
        </p:spPr>
      </p:pic>
    </p:spTree>
    <p:extLst>
      <p:ext uri="{BB962C8B-B14F-4D97-AF65-F5344CB8AC3E}">
        <p14:creationId xmlns:p14="http://schemas.microsoft.com/office/powerpoint/2010/main" val="4782288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9D47CF-83CD-F349-C49E-5CE57521E11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2EF6B02-26EF-5133-2C76-14EBA866ED1A}"/>
              </a:ext>
            </a:extLst>
          </p:cNvPr>
          <p:cNvSpPr txBox="1">
            <a:spLocks/>
          </p:cNvSpPr>
          <p:nvPr/>
        </p:nvSpPr>
        <p:spPr>
          <a:xfrm>
            <a:off x="1669773" y="238981"/>
            <a:ext cx="9909314"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4. Gradiente Descendente em Bach (em lote)</a:t>
            </a:r>
            <a:endParaRPr lang="pt-BR" dirty="0">
              <a:solidFill>
                <a:schemeClr val="bg1"/>
              </a:solidFill>
            </a:endParaRPr>
          </a:p>
        </p:txBody>
      </p:sp>
      <p:sp>
        <p:nvSpPr>
          <p:cNvPr id="8" name="Rectangle 3">
            <a:extLst>
              <a:ext uri="{FF2B5EF4-FFF2-40B4-BE49-F238E27FC236}">
                <a16:creationId xmlns:a16="http://schemas.microsoft.com/office/drawing/2014/main" id="{359ADF05-FEB6-6716-2627-7F0AA576B0A7}"/>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pic>
        <p:nvPicPr>
          <p:cNvPr id="4" name="Imagem 3" descr="Gráfico, Gráfico de dispersão&#10;&#10;O conteúdo gerado por IA pode estar incorreto.">
            <a:extLst>
              <a:ext uri="{FF2B5EF4-FFF2-40B4-BE49-F238E27FC236}">
                <a16:creationId xmlns:a16="http://schemas.microsoft.com/office/drawing/2014/main" id="{ECC9FEC1-085E-16DD-100B-C9E58AC34A29}"/>
              </a:ext>
            </a:extLst>
          </p:cNvPr>
          <p:cNvPicPr>
            <a:picLocks noChangeAspect="1"/>
          </p:cNvPicPr>
          <p:nvPr/>
        </p:nvPicPr>
        <p:blipFill>
          <a:blip r:embed="rId2"/>
          <a:stretch>
            <a:fillRect/>
          </a:stretch>
        </p:blipFill>
        <p:spPr>
          <a:xfrm>
            <a:off x="2564296" y="2842591"/>
            <a:ext cx="7513982" cy="2892287"/>
          </a:xfrm>
          <a:prstGeom prst="rect">
            <a:avLst/>
          </a:prstGeom>
        </p:spPr>
      </p:pic>
      <p:sp>
        <p:nvSpPr>
          <p:cNvPr id="5" name="CaixaDeTexto 4">
            <a:extLst>
              <a:ext uri="{FF2B5EF4-FFF2-40B4-BE49-F238E27FC236}">
                <a16:creationId xmlns:a16="http://schemas.microsoft.com/office/drawing/2014/main" id="{809698D0-4524-D6BC-6782-440F275DA6B1}"/>
              </a:ext>
            </a:extLst>
          </p:cNvPr>
          <p:cNvSpPr txBox="1"/>
          <p:nvPr/>
        </p:nvSpPr>
        <p:spPr>
          <a:xfrm>
            <a:off x="864704" y="1441174"/>
            <a:ext cx="11052313" cy="876522"/>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Vemos que o algoritmo funcionou perfeitamente. Mas a pergunta que não quer calar:  E se usar uma taxa de aprendizado diferente ?   Faça você esse teste !!!!!!</a:t>
            </a:r>
          </a:p>
        </p:txBody>
      </p:sp>
    </p:spTree>
    <p:extLst>
      <p:ext uri="{BB962C8B-B14F-4D97-AF65-F5344CB8AC3E}">
        <p14:creationId xmlns:p14="http://schemas.microsoft.com/office/powerpoint/2010/main" val="2884265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841DF7-7945-C1D3-8677-6E4930EB0706}"/>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7661657-FE12-3E5B-AA1D-F5B388E815D7}"/>
              </a:ext>
            </a:extLst>
          </p:cNvPr>
          <p:cNvSpPr txBox="1">
            <a:spLocks/>
          </p:cNvSpPr>
          <p:nvPr/>
        </p:nvSpPr>
        <p:spPr>
          <a:xfrm>
            <a:off x="1396469" y="248602"/>
            <a:ext cx="2909772"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1. Introdução </a:t>
            </a:r>
            <a:endParaRPr lang="pt-BR" dirty="0">
              <a:solidFill>
                <a:schemeClr val="bg1"/>
              </a:solidFill>
            </a:endParaRPr>
          </a:p>
        </p:txBody>
      </p:sp>
      <p:sp>
        <p:nvSpPr>
          <p:cNvPr id="8" name="Rectangle 3">
            <a:extLst>
              <a:ext uri="{FF2B5EF4-FFF2-40B4-BE49-F238E27FC236}">
                <a16:creationId xmlns:a16="http://schemas.microsoft.com/office/drawing/2014/main" id="{A4704E9D-CFFA-C8D9-DD29-2593AA8FAFDF}"/>
              </a:ext>
            </a:extLst>
          </p:cNvPr>
          <p:cNvSpPr>
            <a:spLocks noChangeArrowheads="1"/>
          </p:cNvSpPr>
          <p:nvPr/>
        </p:nvSpPr>
        <p:spPr bwMode="auto">
          <a:xfrm>
            <a:off x="287964" y="1010357"/>
            <a:ext cx="11616072" cy="5632311"/>
          </a:xfrm>
          <a:prstGeom prst="rect">
            <a:avLst/>
          </a:prstGeom>
          <a:noFill/>
        </p:spPr>
        <p:txBody>
          <a:bodyPr wrap="square" rtlCol="0">
            <a:spAutoFit/>
          </a:bodyPr>
          <a:lstStyle/>
          <a:p>
            <a:pPr algn="just"/>
            <a:endParaRPr lang="pt-BR" dirty="0">
              <a:latin typeface="Montserrat" panose="00000500000000000000" pitchFamily="2" charset="0"/>
            </a:endParaRPr>
          </a:p>
          <a:p>
            <a:pPr algn="just"/>
            <a:endParaRPr lang="pt-BR" dirty="0">
              <a:latin typeface="Montserrat" panose="00000500000000000000" pitchFamily="2" charset="0"/>
            </a:endParaRPr>
          </a:p>
          <a:p>
            <a:pPr algn="just"/>
            <a:r>
              <a:rPr lang="pt-BR" dirty="0">
                <a:latin typeface="Montserrat" panose="00000500000000000000" pitchFamily="2" charset="0"/>
              </a:rPr>
              <a:t>    1. Trabalhamos no problema de previsão médio de casas, e usamos os seguintes modelos: </a:t>
            </a:r>
          </a:p>
          <a:p>
            <a:pPr marL="742950" lvl="1" indent="-285750" algn="just">
              <a:lnSpc>
                <a:spcPct val="150000"/>
              </a:lnSpc>
              <a:buFont typeface="Wingdings" panose="05000000000000000000" pitchFamily="2" charset="2"/>
              <a:buChar char="§"/>
            </a:pPr>
            <a:r>
              <a:rPr lang="pt-BR" b="1" dirty="0">
                <a:latin typeface="Montserrat" panose="00000500000000000000" pitchFamily="2" charset="0"/>
              </a:rPr>
              <a:t> </a:t>
            </a:r>
            <a:r>
              <a:rPr lang="pt-BR" b="1" dirty="0" err="1">
                <a:latin typeface="Montserrat" panose="00000500000000000000" pitchFamily="2" charset="0"/>
              </a:rPr>
              <a:t>LinearRegression</a:t>
            </a:r>
            <a:r>
              <a:rPr lang="pt-BR" dirty="0">
                <a:latin typeface="Montserrat" panose="00000500000000000000" pitchFamily="2" charset="0"/>
              </a:rPr>
              <a:t> </a:t>
            </a:r>
          </a:p>
          <a:p>
            <a:pPr marL="742950" lvl="1" indent="-285750" algn="just">
              <a:lnSpc>
                <a:spcPct val="150000"/>
              </a:lnSpc>
              <a:buFont typeface="Wingdings" panose="05000000000000000000" pitchFamily="2" charset="2"/>
              <a:buChar char="§"/>
            </a:pPr>
            <a:r>
              <a:rPr lang="pt-BR" dirty="0">
                <a:latin typeface="Montserrat" panose="00000500000000000000" pitchFamily="2" charset="0"/>
              </a:rPr>
              <a:t> </a:t>
            </a:r>
            <a:r>
              <a:rPr lang="pt-BR" b="1" dirty="0" err="1">
                <a:latin typeface="Montserrat" panose="00000500000000000000" pitchFamily="2" charset="0"/>
              </a:rPr>
              <a:t>DecisionTreeRegressor</a:t>
            </a:r>
            <a:r>
              <a:rPr lang="pt-BR" b="1" dirty="0">
                <a:latin typeface="Montserrat" panose="00000500000000000000" pitchFamily="2" charset="0"/>
              </a:rPr>
              <a:t> </a:t>
            </a:r>
          </a:p>
          <a:p>
            <a:pPr marL="742950" lvl="1" indent="-285750" algn="just">
              <a:lnSpc>
                <a:spcPct val="150000"/>
              </a:lnSpc>
              <a:buFont typeface="Wingdings" panose="05000000000000000000" pitchFamily="2" charset="2"/>
              <a:buChar char="§"/>
            </a:pPr>
            <a:r>
              <a:rPr lang="pt-BR" b="1" dirty="0">
                <a:latin typeface="Montserrat" panose="00000500000000000000" pitchFamily="2" charset="0"/>
              </a:rPr>
              <a:t> </a:t>
            </a:r>
            <a:r>
              <a:rPr lang="pt-BR" b="1" dirty="0" err="1">
                <a:latin typeface="Montserrat" panose="00000500000000000000" pitchFamily="2" charset="0"/>
              </a:rPr>
              <a:t>RandomForestRegressor</a:t>
            </a:r>
            <a:endParaRPr lang="pt-BR" b="1" dirty="0">
              <a:latin typeface="Montserrat" panose="00000500000000000000" pitchFamily="2" charset="0"/>
            </a:endParaRPr>
          </a:p>
          <a:p>
            <a:pPr marL="742950" lvl="1" indent="-285750" algn="just">
              <a:lnSpc>
                <a:spcPct val="150000"/>
              </a:lnSpc>
              <a:buFont typeface="Wingdings" panose="05000000000000000000" pitchFamily="2" charset="2"/>
              <a:buChar char="§"/>
            </a:pPr>
            <a:r>
              <a:rPr lang="pt-BR" b="1" dirty="0">
                <a:latin typeface="Montserrat" panose="00000500000000000000" pitchFamily="2" charset="0"/>
              </a:rPr>
              <a:t> </a:t>
            </a:r>
            <a:r>
              <a:rPr lang="pt-BR" b="1" dirty="0" err="1">
                <a:latin typeface="Montserrat" panose="00000500000000000000" pitchFamily="2" charset="0"/>
              </a:rPr>
              <a:t>Support</a:t>
            </a:r>
            <a:r>
              <a:rPr lang="pt-BR" b="1" dirty="0">
                <a:latin typeface="Montserrat" panose="00000500000000000000" pitchFamily="2" charset="0"/>
              </a:rPr>
              <a:t> Vector </a:t>
            </a:r>
            <a:r>
              <a:rPr lang="pt-BR" b="1" dirty="0" err="1">
                <a:latin typeface="Montserrat" panose="00000500000000000000" pitchFamily="2" charset="0"/>
              </a:rPr>
              <a:t>Regression</a:t>
            </a:r>
            <a:r>
              <a:rPr lang="pt-BR" b="1" dirty="0">
                <a:latin typeface="Montserrat" panose="00000500000000000000" pitchFamily="2" charset="0"/>
              </a:rPr>
              <a:t>.</a:t>
            </a:r>
          </a:p>
          <a:p>
            <a:pPr algn="just"/>
            <a:r>
              <a:rPr lang="pt-BR" dirty="0">
                <a:latin typeface="Montserrat" panose="00000500000000000000" pitchFamily="2" charset="0"/>
              </a:rPr>
              <a:t>     </a:t>
            </a:r>
          </a:p>
          <a:p>
            <a:pPr algn="just"/>
            <a:r>
              <a:rPr lang="pt-BR" dirty="0">
                <a:latin typeface="Montserrat" panose="00000500000000000000" pitchFamily="2" charset="0"/>
              </a:rPr>
              <a:t>   2. Trabalhamos  no problema classificação de imagens de dígitos , e usamos os seguintes modelos:</a:t>
            </a:r>
          </a:p>
          <a:p>
            <a:pPr marL="742950" lvl="1" indent="-285750" algn="just">
              <a:lnSpc>
                <a:spcPct val="150000"/>
              </a:lnSpc>
              <a:buFont typeface="Wingdings" panose="05000000000000000000" pitchFamily="2" charset="2"/>
              <a:buChar char="§"/>
            </a:pPr>
            <a:r>
              <a:rPr lang="pt-BR" b="1" dirty="0" err="1">
                <a:latin typeface="Montserrat" panose="00000500000000000000" pitchFamily="2" charset="0"/>
              </a:rPr>
              <a:t>SGDCClassifier</a:t>
            </a:r>
            <a:endParaRPr lang="pt-BR" b="1" dirty="0">
              <a:latin typeface="Montserrat" panose="00000500000000000000" pitchFamily="2" charset="0"/>
            </a:endParaRPr>
          </a:p>
          <a:p>
            <a:pPr marL="742950" lvl="1" indent="-285750" algn="just">
              <a:lnSpc>
                <a:spcPct val="150000"/>
              </a:lnSpc>
              <a:buFont typeface="Wingdings" panose="05000000000000000000" pitchFamily="2" charset="2"/>
              <a:buChar char="§"/>
            </a:pPr>
            <a:r>
              <a:rPr lang="pt-BR" b="1" dirty="0" err="1">
                <a:latin typeface="Montserrat" panose="00000500000000000000" pitchFamily="2" charset="0"/>
              </a:rPr>
              <a:t>KNeighborsClassfier</a:t>
            </a:r>
            <a:endParaRPr lang="pt-BR" b="1" dirty="0">
              <a:latin typeface="Montserrat" panose="00000500000000000000" pitchFamily="2" charset="0"/>
            </a:endParaRPr>
          </a:p>
          <a:p>
            <a:pPr marL="742950" lvl="1" indent="-285750" algn="just">
              <a:lnSpc>
                <a:spcPct val="150000"/>
              </a:lnSpc>
              <a:buFont typeface="Wingdings" panose="05000000000000000000" pitchFamily="2" charset="2"/>
              <a:buChar char="§"/>
            </a:pPr>
            <a:r>
              <a:rPr lang="pt-BR" b="1" dirty="0" err="1">
                <a:latin typeface="Montserrat" panose="00000500000000000000" pitchFamily="2" charset="0"/>
              </a:rPr>
              <a:t>RandomForestRegressor</a:t>
            </a:r>
            <a:r>
              <a:rPr lang="pt-BR" b="1" dirty="0">
                <a:latin typeface="Montserrat" panose="00000500000000000000" pitchFamily="2" charset="0"/>
              </a:rPr>
              <a:t> </a:t>
            </a:r>
          </a:p>
          <a:p>
            <a:pPr marL="742950" lvl="1" indent="-285750" algn="just">
              <a:lnSpc>
                <a:spcPct val="150000"/>
              </a:lnSpc>
              <a:buFont typeface="Wingdings" panose="05000000000000000000" pitchFamily="2" charset="2"/>
              <a:buChar char="§"/>
            </a:pPr>
            <a:r>
              <a:rPr lang="pt-BR" b="1" dirty="0">
                <a:latin typeface="Montserrat" panose="00000500000000000000" pitchFamily="2" charset="0"/>
              </a:rPr>
              <a:t> </a:t>
            </a:r>
            <a:r>
              <a:rPr lang="pt-BR" b="1" dirty="0" err="1">
                <a:latin typeface="Montserrat" panose="00000500000000000000" pitchFamily="2" charset="0"/>
              </a:rPr>
              <a:t>Support</a:t>
            </a:r>
            <a:r>
              <a:rPr lang="pt-BR" b="1" dirty="0">
                <a:latin typeface="Montserrat" panose="00000500000000000000" pitchFamily="2" charset="0"/>
              </a:rPr>
              <a:t> Vector </a:t>
            </a:r>
            <a:r>
              <a:rPr lang="pt-BR" b="1" dirty="0" err="1">
                <a:latin typeface="Montserrat" panose="00000500000000000000" pitchFamily="2" charset="0"/>
              </a:rPr>
              <a:t>Classification</a:t>
            </a:r>
            <a:r>
              <a:rPr lang="pt-BR" b="1" dirty="0">
                <a:latin typeface="Montserrat" panose="00000500000000000000" pitchFamily="2" charset="0"/>
              </a:rPr>
              <a:t> . </a:t>
            </a:r>
          </a:p>
          <a:p>
            <a:pPr algn="just"/>
            <a:endParaRPr lang="pt-BR" dirty="0">
              <a:latin typeface="Montserrat" panose="00000500000000000000" pitchFamily="2" charset="0"/>
            </a:endParaRPr>
          </a:p>
          <a:p>
            <a:endParaRPr lang="pt-BR" altLang="pt-BR" dirty="0">
              <a:latin typeface="Montserrat" pitchFamily="2" charset="0"/>
            </a:endParaRPr>
          </a:p>
        </p:txBody>
      </p:sp>
    </p:spTree>
    <p:extLst>
      <p:ext uri="{BB962C8B-B14F-4D97-AF65-F5344CB8AC3E}">
        <p14:creationId xmlns:p14="http://schemas.microsoft.com/office/powerpoint/2010/main" val="30228249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8855CE-E968-023E-472A-5BEA30526DBE}"/>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BBB7F25-635F-6265-BC95-389F8C71B372}"/>
              </a:ext>
            </a:extLst>
          </p:cNvPr>
          <p:cNvSpPr txBox="1">
            <a:spLocks/>
          </p:cNvSpPr>
          <p:nvPr/>
        </p:nvSpPr>
        <p:spPr>
          <a:xfrm>
            <a:off x="1351723" y="238981"/>
            <a:ext cx="9968948"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5. Gradiente Descendente Estocástico</a:t>
            </a:r>
            <a:endParaRPr lang="pt-BR" dirty="0">
              <a:solidFill>
                <a:schemeClr val="bg1"/>
              </a:solidFill>
            </a:endParaRPr>
          </a:p>
        </p:txBody>
      </p:sp>
      <p:sp>
        <p:nvSpPr>
          <p:cNvPr id="8" name="Rectangle 3">
            <a:extLst>
              <a:ext uri="{FF2B5EF4-FFF2-40B4-BE49-F238E27FC236}">
                <a16:creationId xmlns:a16="http://schemas.microsoft.com/office/drawing/2014/main" id="{AA1EAB5F-FFF9-652E-73C3-8B63F95E10E0}"/>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pic>
        <p:nvPicPr>
          <p:cNvPr id="4" name="Imagem 3" descr="Imagem em preto e branco&#10;&#10;O conteúdo gerado por IA pode estar incorreto.">
            <a:extLst>
              <a:ext uri="{FF2B5EF4-FFF2-40B4-BE49-F238E27FC236}">
                <a16:creationId xmlns:a16="http://schemas.microsoft.com/office/drawing/2014/main" id="{3A5229CA-5AAD-C70D-B94E-00E4EAD7FEF4}"/>
              </a:ext>
            </a:extLst>
          </p:cNvPr>
          <p:cNvPicPr>
            <a:picLocks noChangeAspect="1"/>
          </p:cNvPicPr>
          <p:nvPr/>
        </p:nvPicPr>
        <p:blipFill>
          <a:blip r:embed="rId2"/>
          <a:stretch>
            <a:fillRect/>
          </a:stretch>
        </p:blipFill>
        <p:spPr>
          <a:xfrm>
            <a:off x="318052" y="2462077"/>
            <a:ext cx="4214191" cy="1933845"/>
          </a:xfrm>
          <a:prstGeom prst="rect">
            <a:avLst/>
          </a:prstGeom>
        </p:spPr>
      </p:pic>
      <p:sp>
        <p:nvSpPr>
          <p:cNvPr id="5" name="CaixaDeTexto 4">
            <a:extLst>
              <a:ext uri="{FF2B5EF4-FFF2-40B4-BE49-F238E27FC236}">
                <a16:creationId xmlns:a16="http://schemas.microsoft.com/office/drawing/2014/main" id="{BF4B9902-C833-1428-0590-2A18147BF770}"/>
              </a:ext>
            </a:extLst>
          </p:cNvPr>
          <p:cNvSpPr txBox="1"/>
          <p:nvPr/>
        </p:nvSpPr>
        <p:spPr>
          <a:xfrm>
            <a:off x="4641574" y="1013791"/>
            <a:ext cx="7275443" cy="5447004"/>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O principal problema do gradiente descendente em lote é o fato de que ele utiliza todo o conjunto de treinamento para calcular os gradientes em cada passo, o que o torna muito lento quando o conjunto for grande</a:t>
            </a:r>
          </a:p>
          <a:p>
            <a:pPr marL="285750" indent="-285750" algn="just">
              <a:lnSpc>
                <a:spcPct val="150000"/>
              </a:lnSpc>
              <a:buFont typeface="Wingdings" panose="05000000000000000000" pitchFamily="2" charset="2"/>
              <a:buChar char="§"/>
            </a:pPr>
            <a:r>
              <a:rPr lang="pt-BR" dirty="0">
                <a:latin typeface="Montserrat" panose="00000500000000000000" pitchFamily="2" charset="0"/>
              </a:rPr>
              <a:t>No extremo oposto, o </a:t>
            </a:r>
            <a:r>
              <a:rPr lang="pt-BR" b="1" dirty="0">
                <a:latin typeface="Montserrat" panose="00000500000000000000" pitchFamily="2" charset="0"/>
              </a:rPr>
              <a:t>gradiente descendente estocástico </a:t>
            </a:r>
            <a:r>
              <a:rPr lang="pt-BR" dirty="0">
                <a:latin typeface="Montserrat" panose="00000500000000000000" pitchFamily="2" charset="0"/>
              </a:rPr>
              <a:t>escolhe uma instância aleatória no conjunto de treinamento em cada etapa e calcula  os gradientes baseado apenas nesta instância.</a:t>
            </a:r>
          </a:p>
          <a:p>
            <a:pPr marL="285750" indent="-285750" algn="just">
              <a:lnSpc>
                <a:spcPct val="150000"/>
              </a:lnSpc>
              <a:buFont typeface="Wingdings" panose="05000000000000000000" pitchFamily="2" charset="2"/>
              <a:buChar char="§"/>
            </a:pPr>
            <a:r>
              <a:rPr lang="pt-BR" dirty="0">
                <a:latin typeface="Montserrat" panose="00000500000000000000" pitchFamily="2" charset="0"/>
              </a:rPr>
              <a:t>Quando a função custo é muito irregular, isso pode, na verdade, ajudar o algoritmo a pular fora do mínimo local, de modo que o gradiente descendente estocástico terá uma chance maior de encontrar o mínimo global do que o gradiente descendente em lote. </a:t>
            </a:r>
          </a:p>
        </p:txBody>
      </p:sp>
    </p:spTree>
    <p:extLst>
      <p:ext uri="{BB962C8B-B14F-4D97-AF65-F5344CB8AC3E}">
        <p14:creationId xmlns:p14="http://schemas.microsoft.com/office/powerpoint/2010/main" val="7766869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46D06F-9C8E-B98E-87E1-2F4E9E440717}"/>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FF8E2C9-335A-196D-DB69-E45FFBB8A2A2}"/>
              </a:ext>
            </a:extLst>
          </p:cNvPr>
          <p:cNvSpPr txBox="1">
            <a:spLocks/>
          </p:cNvSpPr>
          <p:nvPr/>
        </p:nvSpPr>
        <p:spPr>
          <a:xfrm>
            <a:off x="1351723" y="238981"/>
            <a:ext cx="9968948"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5. Gradiente Descendente Estocástico</a:t>
            </a:r>
            <a:endParaRPr lang="pt-BR" dirty="0">
              <a:solidFill>
                <a:schemeClr val="bg1"/>
              </a:solidFill>
            </a:endParaRPr>
          </a:p>
        </p:txBody>
      </p:sp>
      <p:sp>
        <p:nvSpPr>
          <p:cNvPr id="8" name="Rectangle 3">
            <a:extLst>
              <a:ext uri="{FF2B5EF4-FFF2-40B4-BE49-F238E27FC236}">
                <a16:creationId xmlns:a16="http://schemas.microsoft.com/office/drawing/2014/main" id="{B81B04FB-CA8E-67F3-1D8A-84DE5B00A91A}"/>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pic>
        <p:nvPicPr>
          <p:cNvPr id="4" name="Imagem 3" descr="Texto&#10;&#10;O conteúdo gerado por IA pode estar incorreto.">
            <a:extLst>
              <a:ext uri="{FF2B5EF4-FFF2-40B4-BE49-F238E27FC236}">
                <a16:creationId xmlns:a16="http://schemas.microsoft.com/office/drawing/2014/main" id="{D6A053A4-1A65-1F1F-303C-947F5DF51159}"/>
              </a:ext>
            </a:extLst>
          </p:cNvPr>
          <p:cNvPicPr>
            <a:picLocks noChangeAspect="1"/>
          </p:cNvPicPr>
          <p:nvPr/>
        </p:nvPicPr>
        <p:blipFill>
          <a:blip r:embed="rId2"/>
          <a:stretch>
            <a:fillRect/>
          </a:stretch>
        </p:blipFill>
        <p:spPr>
          <a:xfrm>
            <a:off x="1828855" y="2701833"/>
            <a:ext cx="8219660" cy="3520270"/>
          </a:xfrm>
          <a:prstGeom prst="rect">
            <a:avLst/>
          </a:prstGeom>
        </p:spPr>
      </p:pic>
      <p:sp>
        <p:nvSpPr>
          <p:cNvPr id="5" name="CaixaDeTexto 4">
            <a:extLst>
              <a:ext uri="{FF2B5EF4-FFF2-40B4-BE49-F238E27FC236}">
                <a16:creationId xmlns:a16="http://schemas.microsoft.com/office/drawing/2014/main" id="{831F7045-234F-5C23-8BF4-BA4C0A7F42B5}"/>
              </a:ext>
            </a:extLst>
          </p:cNvPr>
          <p:cNvSpPr txBox="1"/>
          <p:nvPr/>
        </p:nvSpPr>
        <p:spPr>
          <a:xfrm>
            <a:off x="864704" y="1441174"/>
            <a:ext cx="11052313" cy="876522"/>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Utilizando um simples cronograma de aprendizado, este código implementa o gradiente </a:t>
            </a:r>
            <a:r>
              <a:rPr lang="pt-BR" dirty="0" err="1">
                <a:latin typeface="Montserrat" panose="00000500000000000000" pitchFamily="2" charset="0"/>
              </a:rPr>
              <a:t>descedente</a:t>
            </a:r>
            <a:r>
              <a:rPr lang="pt-BR" dirty="0">
                <a:latin typeface="Montserrat" panose="00000500000000000000" pitchFamily="2" charset="0"/>
              </a:rPr>
              <a:t> estocástico:</a:t>
            </a:r>
          </a:p>
        </p:txBody>
      </p:sp>
    </p:spTree>
    <p:extLst>
      <p:ext uri="{BB962C8B-B14F-4D97-AF65-F5344CB8AC3E}">
        <p14:creationId xmlns:p14="http://schemas.microsoft.com/office/powerpoint/2010/main" val="19162998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2CCB3D-0117-EAF3-640D-7994677D2B9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66521656-6480-5832-2295-C8DE194CDFC1}"/>
              </a:ext>
            </a:extLst>
          </p:cNvPr>
          <p:cNvSpPr txBox="1">
            <a:spLocks/>
          </p:cNvSpPr>
          <p:nvPr/>
        </p:nvSpPr>
        <p:spPr>
          <a:xfrm>
            <a:off x="1351723" y="238981"/>
            <a:ext cx="9968948"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5. Gradiente Descendente Estocástico</a:t>
            </a:r>
            <a:endParaRPr lang="pt-BR" dirty="0">
              <a:solidFill>
                <a:schemeClr val="bg1"/>
              </a:solidFill>
            </a:endParaRPr>
          </a:p>
        </p:txBody>
      </p:sp>
      <p:sp>
        <p:nvSpPr>
          <p:cNvPr id="8" name="Rectangle 3">
            <a:extLst>
              <a:ext uri="{FF2B5EF4-FFF2-40B4-BE49-F238E27FC236}">
                <a16:creationId xmlns:a16="http://schemas.microsoft.com/office/drawing/2014/main" id="{C0391D4F-9584-4E8A-85AE-7173185CCD8B}"/>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5" name="CaixaDeTexto 4">
            <a:extLst>
              <a:ext uri="{FF2B5EF4-FFF2-40B4-BE49-F238E27FC236}">
                <a16:creationId xmlns:a16="http://schemas.microsoft.com/office/drawing/2014/main" id="{8CC23CA3-2477-9F6A-DF04-583C8EC11BB6}"/>
              </a:ext>
            </a:extLst>
          </p:cNvPr>
          <p:cNvSpPr txBox="1"/>
          <p:nvPr/>
        </p:nvSpPr>
        <p:spPr>
          <a:xfrm>
            <a:off x="864704" y="1441174"/>
            <a:ext cx="11052313" cy="1292020"/>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Por convenção, replicamos por m iterações; cada rodada é chamada época. Enquanto o código gradiente descendente em lote replica mil vezes pelo conjunto de treinamento, este código passa apenas 50 vezes pelo conjunto e atinge uma boa solução:</a:t>
            </a:r>
          </a:p>
        </p:txBody>
      </p:sp>
      <p:pic>
        <p:nvPicPr>
          <p:cNvPr id="7" name="Imagem 6" descr="Logotipo&#10;&#10;O conteúdo gerado por IA pode estar incorreto.">
            <a:extLst>
              <a:ext uri="{FF2B5EF4-FFF2-40B4-BE49-F238E27FC236}">
                <a16:creationId xmlns:a16="http://schemas.microsoft.com/office/drawing/2014/main" id="{C82E28DA-79E6-2CB8-E4E5-EACDD454E6B3}"/>
              </a:ext>
            </a:extLst>
          </p:cNvPr>
          <p:cNvPicPr>
            <a:picLocks noChangeAspect="1"/>
          </p:cNvPicPr>
          <p:nvPr/>
        </p:nvPicPr>
        <p:blipFill>
          <a:blip r:embed="rId2"/>
          <a:stretch>
            <a:fillRect/>
          </a:stretch>
        </p:blipFill>
        <p:spPr>
          <a:xfrm>
            <a:off x="864704" y="3678604"/>
            <a:ext cx="4661453" cy="1292020"/>
          </a:xfrm>
          <a:prstGeom prst="rect">
            <a:avLst/>
          </a:prstGeom>
        </p:spPr>
      </p:pic>
      <p:pic>
        <p:nvPicPr>
          <p:cNvPr id="10" name="Imagem 9" descr="Gráfico&#10;&#10;O conteúdo gerado por IA pode estar incorreto.">
            <a:extLst>
              <a:ext uri="{FF2B5EF4-FFF2-40B4-BE49-F238E27FC236}">
                <a16:creationId xmlns:a16="http://schemas.microsoft.com/office/drawing/2014/main" id="{0EFA489F-74FF-5652-DDD3-48BF4B16ED28}"/>
              </a:ext>
            </a:extLst>
          </p:cNvPr>
          <p:cNvPicPr>
            <a:picLocks noChangeAspect="1"/>
          </p:cNvPicPr>
          <p:nvPr/>
        </p:nvPicPr>
        <p:blipFill>
          <a:blip r:embed="rId3"/>
          <a:stretch>
            <a:fillRect/>
          </a:stretch>
        </p:blipFill>
        <p:spPr>
          <a:xfrm>
            <a:off x="6095999" y="3043322"/>
            <a:ext cx="5224671" cy="2562583"/>
          </a:xfrm>
          <a:prstGeom prst="rect">
            <a:avLst/>
          </a:prstGeom>
        </p:spPr>
      </p:pic>
    </p:spTree>
    <p:extLst>
      <p:ext uri="{BB962C8B-B14F-4D97-AF65-F5344CB8AC3E}">
        <p14:creationId xmlns:p14="http://schemas.microsoft.com/office/powerpoint/2010/main" val="39078733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22C8E3-F588-0423-864B-91B63DCA6AF2}"/>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38694316-57C3-7756-D2E4-CE3303E101B5}"/>
              </a:ext>
            </a:extLst>
          </p:cNvPr>
          <p:cNvSpPr txBox="1">
            <a:spLocks/>
          </p:cNvSpPr>
          <p:nvPr/>
        </p:nvSpPr>
        <p:spPr>
          <a:xfrm>
            <a:off x="1351723" y="238981"/>
            <a:ext cx="9968948" cy="1077218"/>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5.2 Regressão Linear usando SGD com </a:t>
            </a:r>
            <a:r>
              <a:rPr lang="pt-BR" dirty="0" err="1"/>
              <a:t>Scikit</a:t>
            </a:r>
            <a:r>
              <a:rPr lang="pt-BR" dirty="0"/>
              <a:t>- </a:t>
            </a:r>
            <a:r>
              <a:rPr lang="pt-BR" dirty="0" err="1"/>
              <a:t>Learn</a:t>
            </a:r>
            <a:endParaRPr lang="pt-BR" dirty="0">
              <a:solidFill>
                <a:schemeClr val="bg1"/>
              </a:solidFill>
            </a:endParaRPr>
          </a:p>
        </p:txBody>
      </p:sp>
      <p:sp>
        <p:nvSpPr>
          <p:cNvPr id="8" name="Rectangle 3">
            <a:extLst>
              <a:ext uri="{FF2B5EF4-FFF2-40B4-BE49-F238E27FC236}">
                <a16:creationId xmlns:a16="http://schemas.microsoft.com/office/drawing/2014/main" id="{BEBF9589-35B6-93B4-F7EE-C9DBC08A6932}"/>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3" name="CaixaDeTexto 2">
            <a:extLst>
              <a:ext uri="{FF2B5EF4-FFF2-40B4-BE49-F238E27FC236}">
                <a16:creationId xmlns:a16="http://schemas.microsoft.com/office/drawing/2014/main" id="{86994534-261D-E311-B65E-C6D36AF6CB4D}"/>
              </a:ext>
            </a:extLst>
          </p:cNvPr>
          <p:cNvSpPr txBox="1"/>
          <p:nvPr/>
        </p:nvSpPr>
        <p:spPr>
          <a:xfrm>
            <a:off x="864704" y="1441174"/>
            <a:ext cx="11052313" cy="876522"/>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Para executar a regressão linear usando SGD  com </a:t>
            </a:r>
            <a:r>
              <a:rPr lang="pt-BR" dirty="0" err="1">
                <a:latin typeface="Montserrat" panose="00000500000000000000" pitchFamily="2" charset="0"/>
              </a:rPr>
              <a:t>scikit-learn</a:t>
            </a:r>
            <a:r>
              <a:rPr lang="pt-BR" dirty="0">
                <a:latin typeface="Montserrat" panose="00000500000000000000" pitchFamily="2" charset="0"/>
              </a:rPr>
              <a:t>, podemos aplicar a classe </a:t>
            </a:r>
            <a:r>
              <a:rPr lang="pt-BR" dirty="0" err="1">
                <a:latin typeface="Montserrat" panose="00000500000000000000" pitchFamily="2" charset="0"/>
              </a:rPr>
              <a:t>SGDRegressor</a:t>
            </a:r>
            <a:r>
              <a:rPr lang="pt-BR" dirty="0">
                <a:latin typeface="Montserrat" panose="00000500000000000000" pitchFamily="2" charset="0"/>
              </a:rPr>
              <a:t>, que otimiza o padrão da função custo de erro quadrático.</a:t>
            </a:r>
          </a:p>
        </p:txBody>
      </p:sp>
      <p:pic>
        <p:nvPicPr>
          <p:cNvPr id="5" name="Imagem 4" descr="Texto&#10;&#10;O conteúdo gerado por IA pode estar incorreto.">
            <a:extLst>
              <a:ext uri="{FF2B5EF4-FFF2-40B4-BE49-F238E27FC236}">
                <a16:creationId xmlns:a16="http://schemas.microsoft.com/office/drawing/2014/main" id="{B963340A-9FCE-B029-7844-CCD4CF0DAC56}"/>
              </a:ext>
            </a:extLst>
          </p:cNvPr>
          <p:cNvPicPr>
            <a:picLocks noChangeAspect="1"/>
          </p:cNvPicPr>
          <p:nvPr/>
        </p:nvPicPr>
        <p:blipFill>
          <a:blip r:embed="rId2"/>
          <a:stretch>
            <a:fillRect/>
          </a:stretch>
        </p:blipFill>
        <p:spPr>
          <a:xfrm>
            <a:off x="1605224" y="2539309"/>
            <a:ext cx="8666922" cy="1371282"/>
          </a:xfrm>
          <a:prstGeom prst="rect">
            <a:avLst/>
          </a:prstGeom>
        </p:spPr>
      </p:pic>
      <p:sp>
        <p:nvSpPr>
          <p:cNvPr id="6" name="CaixaDeTexto 5">
            <a:extLst>
              <a:ext uri="{FF2B5EF4-FFF2-40B4-BE49-F238E27FC236}">
                <a16:creationId xmlns:a16="http://schemas.microsoft.com/office/drawing/2014/main" id="{D83852AE-D90A-2A2B-6CE0-505531497FA4}"/>
              </a:ext>
            </a:extLst>
          </p:cNvPr>
          <p:cNvSpPr txBox="1"/>
          <p:nvPr/>
        </p:nvSpPr>
        <p:spPr>
          <a:xfrm>
            <a:off x="810040" y="4132204"/>
            <a:ext cx="11052313" cy="876522"/>
          </a:xfrm>
          <a:prstGeom prst="rect">
            <a:avLst/>
          </a:prstGeom>
          <a:noFill/>
        </p:spPr>
        <p:txBody>
          <a:bodyPr wrap="square">
            <a:spAutoFit/>
          </a:bodyPr>
          <a:lstStyle/>
          <a:p>
            <a:pPr marL="285750" indent="-285750" algn="just">
              <a:lnSpc>
                <a:spcPct val="150000"/>
              </a:lnSpc>
              <a:buFont typeface="Wingdings" panose="05000000000000000000" pitchFamily="2" charset="2"/>
              <a:buChar char="§"/>
            </a:pPr>
            <a:r>
              <a:rPr lang="pt-BR" dirty="0">
                <a:latin typeface="Montserrat" panose="00000500000000000000" pitchFamily="2" charset="0"/>
              </a:rPr>
              <a:t>Mais uma vez podemos ver que encontramos uma solução parecida da retornada pelo método analítico do gradiente descendente.</a:t>
            </a:r>
          </a:p>
        </p:txBody>
      </p:sp>
    </p:spTree>
    <p:extLst>
      <p:ext uri="{BB962C8B-B14F-4D97-AF65-F5344CB8AC3E}">
        <p14:creationId xmlns:p14="http://schemas.microsoft.com/office/powerpoint/2010/main" val="16086207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5" descr="A green and black logo&#10;&#10;Description automatically generated">
            <a:extLst>
              <a:ext uri="{FF2B5EF4-FFF2-40B4-BE49-F238E27FC236}">
                <a16:creationId xmlns:a16="http://schemas.microsoft.com/office/drawing/2014/main" id="{858559DF-1D60-0D50-A523-84AEFC7F4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353" y="2846190"/>
            <a:ext cx="4870368" cy="2011462"/>
          </a:xfrm>
          <a:prstGeom prst="rect">
            <a:avLst/>
          </a:prstGeom>
        </p:spPr>
      </p:pic>
      <p:sp>
        <p:nvSpPr>
          <p:cNvPr id="19" name="Espaço Reservado para Conteúdo 18">
            <a:extLst>
              <a:ext uri="{FF2B5EF4-FFF2-40B4-BE49-F238E27FC236}">
                <a16:creationId xmlns:a16="http://schemas.microsoft.com/office/drawing/2014/main" id="{6DF3BA36-C02F-B1A5-F12A-B5D7B035D70A}"/>
              </a:ext>
            </a:extLst>
          </p:cNvPr>
          <p:cNvSpPr>
            <a:spLocks noGrp="1"/>
          </p:cNvSpPr>
          <p:nvPr>
            <p:ph idx="1"/>
          </p:nvPr>
        </p:nvSpPr>
        <p:spPr/>
        <p:txBody>
          <a:bodyPr/>
          <a:lstStyle/>
          <a:p>
            <a:endParaRPr lang="pt-BR"/>
          </a:p>
        </p:txBody>
      </p:sp>
      <p:pic>
        <p:nvPicPr>
          <p:cNvPr id="20" name="Imagem 19" descr="Uma imagem contendo Interface gráfica do usuário&#10;&#10;O conteúdo gerado por IA pode estar incorreto.">
            <a:extLst>
              <a:ext uri="{FF2B5EF4-FFF2-40B4-BE49-F238E27FC236}">
                <a16:creationId xmlns:a16="http://schemas.microsoft.com/office/drawing/2014/main" id="{D77AB5CE-3CE4-42DC-1F0F-0B11FFE915DC}"/>
              </a:ext>
            </a:extLst>
          </p:cNvPr>
          <p:cNvPicPr>
            <a:picLocks noChangeAspect="1"/>
          </p:cNvPicPr>
          <p:nvPr/>
        </p:nvPicPr>
        <p:blipFill>
          <a:blip r:embed="rId3"/>
          <a:stretch>
            <a:fillRect/>
          </a:stretch>
        </p:blipFill>
        <p:spPr>
          <a:xfrm>
            <a:off x="0" y="0"/>
            <a:ext cx="12192000" cy="6858000"/>
          </a:xfrm>
          <a:prstGeom prst="rect">
            <a:avLst/>
          </a:prstGeom>
        </p:spPr>
      </p:pic>
      <p:pic>
        <p:nvPicPr>
          <p:cNvPr id="21" name="Espaço Reservado para Conteúdo 4" descr="Interface gráfica do usuário&#10;&#10;O conteúdo gerado por IA pode estar incorreto.">
            <a:extLst>
              <a:ext uri="{FF2B5EF4-FFF2-40B4-BE49-F238E27FC236}">
                <a16:creationId xmlns:a16="http://schemas.microsoft.com/office/drawing/2014/main" id="{BB97E3C1-B0FD-DBE1-E137-F3BC71EBB425}"/>
              </a:ext>
            </a:extLst>
          </p:cNvPr>
          <p:cNvPicPr>
            <a:picLocks noChangeAspect="1"/>
          </p:cNvPicPr>
          <p:nvPr/>
        </p:nvPicPr>
        <p:blipFill>
          <a:blip r:embed="rId4">
            <a:clrChange>
              <a:clrFrom>
                <a:srgbClr val="F0F1F5"/>
              </a:clrFrom>
              <a:clrTo>
                <a:srgbClr val="F0F1F5">
                  <a:alpha val="0"/>
                </a:srgbClr>
              </a:clrTo>
            </a:clrChange>
          </a:blip>
          <a:srcRect l="53125" t="20267"/>
          <a:stretch>
            <a:fillRect/>
          </a:stretch>
        </p:blipFill>
        <p:spPr>
          <a:xfrm>
            <a:off x="5687568" y="634557"/>
            <a:ext cx="6504432" cy="6223443"/>
          </a:xfrm>
          <a:prstGeom prst="rect">
            <a:avLst/>
          </a:prstGeom>
        </p:spPr>
      </p:pic>
      <p:sp>
        <p:nvSpPr>
          <p:cNvPr id="22" name="Retângulo 21">
            <a:extLst>
              <a:ext uri="{FF2B5EF4-FFF2-40B4-BE49-F238E27FC236}">
                <a16:creationId xmlns:a16="http://schemas.microsoft.com/office/drawing/2014/main" id="{E39EECB2-FC60-80AE-C2DC-7E32C3B794CF}"/>
              </a:ext>
            </a:extLst>
          </p:cNvPr>
          <p:cNvSpPr/>
          <p:nvPr/>
        </p:nvSpPr>
        <p:spPr>
          <a:xfrm>
            <a:off x="6647688" y="1216152"/>
            <a:ext cx="2112264" cy="490118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3" name="Espaço Reservado para Conteúdo 4" descr="Interface gráfica do usuário&#10;&#10;O conteúdo gerado por IA pode estar incorreto.">
            <a:extLst>
              <a:ext uri="{FF2B5EF4-FFF2-40B4-BE49-F238E27FC236}">
                <a16:creationId xmlns:a16="http://schemas.microsoft.com/office/drawing/2014/main" id="{C0B0EB07-96BA-4A3D-A79E-8BFB86A44408}"/>
              </a:ext>
            </a:extLst>
          </p:cNvPr>
          <p:cNvPicPr>
            <a:picLocks noChangeAspect="1"/>
          </p:cNvPicPr>
          <p:nvPr/>
        </p:nvPicPr>
        <p:blipFill>
          <a:blip r:embed="rId4">
            <a:clrChange>
              <a:clrFrom>
                <a:srgbClr val="F0F1F5"/>
              </a:clrFrom>
              <a:clrTo>
                <a:srgbClr val="F0F1F5">
                  <a:alpha val="0"/>
                </a:srgbClr>
              </a:clrTo>
            </a:clrChange>
          </a:blip>
          <a:srcRect l="60299" t="48472" r="25007" b="20916"/>
          <a:stretch>
            <a:fillRect/>
          </a:stretch>
        </p:blipFill>
        <p:spPr>
          <a:xfrm>
            <a:off x="6592824" y="1645903"/>
            <a:ext cx="2219066" cy="2391970"/>
          </a:xfrm>
          <a:prstGeom prst="rect">
            <a:avLst/>
          </a:prstGeom>
        </p:spPr>
      </p:pic>
      <p:pic>
        <p:nvPicPr>
          <p:cNvPr id="24" name="Imagem 23" descr="Ícone&#10;&#10;O conteúdo gerado por IA pode estar incorreto.">
            <a:extLst>
              <a:ext uri="{FF2B5EF4-FFF2-40B4-BE49-F238E27FC236}">
                <a16:creationId xmlns:a16="http://schemas.microsoft.com/office/drawing/2014/main" id="{A2E4B29B-6085-9B8E-25D0-09C577DB638E}"/>
              </a:ext>
            </a:extLst>
          </p:cNvPr>
          <p:cNvPicPr>
            <a:picLocks noChangeAspect="1"/>
          </p:cNvPicPr>
          <p:nvPr/>
        </p:nvPicPr>
        <p:blipFill>
          <a:blip r:embed="rId5"/>
          <a:stretch>
            <a:fillRect/>
          </a:stretch>
        </p:blipFill>
        <p:spPr>
          <a:xfrm>
            <a:off x="6766560" y="4892922"/>
            <a:ext cx="1854305" cy="638349"/>
          </a:xfrm>
          <a:prstGeom prst="rect">
            <a:avLst/>
          </a:prstGeom>
        </p:spPr>
      </p:pic>
      <p:pic>
        <p:nvPicPr>
          <p:cNvPr id="25" name="Picture 5" descr="A green and black logo&#10;&#10;Description automatically generated">
            <a:extLst>
              <a:ext uri="{FF2B5EF4-FFF2-40B4-BE49-F238E27FC236}">
                <a16:creationId xmlns:a16="http://schemas.microsoft.com/office/drawing/2014/main" id="{25133969-CB96-3CD6-85D6-745A530782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353" y="2633581"/>
            <a:ext cx="4870368" cy="2011462"/>
          </a:xfrm>
          <a:prstGeom prst="rect">
            <a:avLst/>
          </a:prstGeom>
        </p:spPr>
      </p:pic>
      <p:sp>
        <p:nvSpPr>
          <p:cNvPr id="2" name="Retângulo 1">
            <a:extLst>
              <a:ext uri="{FF2B5EF4-FFF2-40B4-BE49-F238E27FC236}">
                <a16:creationId xmlns:a16="http://schemas.microsoft.com/office/drawing/2014/main" id="{23E7551D-CEFF-B38F-2A86-EBDA600E5BB7}"/>
              </a:ext>
            </a:extLst>
          </p:cNvPr>
          <p:cNvSpPr/>
          <p:nvPr/>
        </p:nvSpPr>
        <p:spPr>
          <a:xfrm>
            <a:off x="2286000" y="3851921"/>
            <a:ext cx="3054096" cy="610351"/>
          </a:xfrm>
          <a:prstGeom prst="rect">
            <a:avLst/>
          </a:prstGeom>
          <a:solidFill>
            <a:srgbClr val="F0F1F5"/>
          </a:solidFill>
          <a:ln>
            <a:solidFill>
              <a:srgbClr val="F0F1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794895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787B60-2ADF-FBE9-55E4-02BCABF2B03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51B1C3F-B81F-F10F-F6E8-B5225F519317}"/>
              </a:ext>
            </a:extLst>
          </p:cNvPr>
          <p:cNvSpPr txBox="1">
            <a:spLocks/>
          </p:cNvSpPr>
          <p:nvPr/>
        </p:nvSpPr>
        <p:spPr>
          <a:xfrm>
            <a:off x="1445738" y="219103"/>
            <a:ext cx="2909772" cy="584775"/>
          </a:xfrm>
          <a:prstGeom prst="rect">
            <a:avLst/>
          </a:prstGeom>
          <a:noFill/>
        </p:spPr>
        <p:txBody>
          <a:bodyPr wrap="non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1. Introdução </a:t>
            </a:r>
            <a:endParaRPr lang="pt-BR" dirty="0">
              <a:solidFill>
                <a:schemeClr val="bg1"/>
              </a:solidFill>
            </a:endParaRPr>
          </a:p>
        </p:txBody>
      </p:sp>
      <p:sp>
        <p:nvSpPr>
          <p:cNvPr id="8" name="Rectangle 3">
            <a:extLst>
              <a:ext uri="{FF2B5EF4-FFF2-40B4-BE49-F238E27FC236}">
                <a16:creationId xmlns:a16="http://schemas.microsoft.com/office/drawing/2014/main" id="{C52BE09C-AD43-BF56-02B4-B3DC01450D05}"/>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6" name="CaixaDeTexto 5">
            <a:extLst>
              <a:ext uri="{FF2B5EF4-FFF2-40B4-BE49-F238E27FC236}">
                <a16:creationId xmlns:a16="http://schemas.microsoft.com/office/drawing/2014/main" id="{C2798EEF-1E5A-C4C1-D438-C88D21399A61}"/>
              </a:ext>
            </a:extLst>
          </p:cNvPr>
          <p:cNvSpPr txBox="1"/>
          <p:nvPr/>
        </p:nvSpPr>
        <p:spPr>
          <a:xfrm>
            <a:off x="308113" y="1560732"/>
            <a:ext cx="11499574" cy="4524315"/>
          </a:xfrm>
          <a:prstGeom prst="rect">
            <a:avLst/>
          </a:prstGeom>
          <a:noFill/>
        </p:spPr>
        <p:txBody>
          <a:bodyPr wrap="square">
            <a:spAutoFit/>
          </a:bodyPr>
          <a:lstStyle/>
          <a:p>
            <a:pPr marL="285750" indent="-285750" algn="just">
              <a:buFont typeface="Wingdings" panose="05000000000000000000" pitchFamily="2" charset="2"/>
              <a:buChar char="§"/>
            </a:pPr>
            <a:r>
              <a:rPr lang="pt-BR" altLang="pt-BR" dirty="0">
                <a:latin typeface="Montserrat" pitchFamily="2" charset="0"/>
              </a:rPr>
              <a:t>Usando uma equação direta de forma fechada que calcula os parâmetros do modelo que melhor se ajustam ao modelo no conjunto de treinamento (ou seja, os parâmetros do modelo que minimizam a função de custo no conjunto de treinamento).</a:t>
            </a:r>
          </a:p>
          <a:p>
            <a:pPr marL="285750" indent="-285750" algn="just">
              <a:buFont typeface="Wingdings" panose="05000000000000000000" pitchFamily="2" charset="2"/>
              <a:buChar char="§"/>
            </a:pPr>
            <a:endParaRPr lang="pt-BR" altLang="pt-BR" dirty="0">
              <a:latin typeface="Montserrat" pitchFamily="2" charset="0"/>
            </a:endParaRPr>
          </a:p>
          <a:p>
            <a:pPr marL="285750" indent="-285750" algn="just">
              <a:buFont typeface="Wingdings" panose="05000000000000000000" pitchFamily="2" charset="2"/>
              <a:buChar char="§"/>
            </a:pPr>
            <a:r>
              <a:rPr lang="pt-BR" altLang="pt-BR" dirty="0">
                <a:latin typeface="Montserrat" pitchFamily="2" charset="0"/>
              </a:rPr>
              <a:t>Usando uma abordagem de otimização, chamada </a:t>
            </a:r>
            <a:r>
              <a:rPr lang="pt-BR" altLang="pt-BR" b="1" dirty="0">
                <a:latin typeface="Montserrat" pitchFamily="2" charset="0"/>
              </a:rPr>
              <a:t>gradiente descendente, </a:t>
            </a:r>
            <a:r>
              <a:rPr lang="pt-BR" altLang="pt-BR" dirty="0">
                <a:latin typeface="Montserrat" pitchFamily="2" charset="0"/>
              </a:rPr>
              <a:t>os parâmetros do modelo são ajustados gradualmente para minimizar a função de custo no conjunto de treinamento, eventualmente convergindo para o mesmo conjunto de parâmetros obtido pelo método de solução analítica.</a:t>
            </a:r>
          </a:p>
          <a:p>
            <a:pPr algn="just"/>
            <a:endParaRPr lang="pt-BR" altLang="pt-BR" b="1" dirty="0">
              <a:latin typeface="Montserrat" pitchFamily="2" charset="0"/>
            </a:endParaRPr>
          </a:p>
          <a:p>
            <a:pPr marL="800100" lvl="1" indent="-342900" algn="just">
              <a:lnSpc>
                <a:spcPct val="150000"/>
              </a:lnSpc>
              <a:buFont typeface="+mj-lt"/>
              <a:buAutoNum type="arabicPeriod"/>
            </a:pPr>
            <a:r>
              <a:rPr lang="pt-BR" altLang="pt-BR" b="1" dirty="0">
                <a:latin typeface="Montserrat" pitchFamily="2" charset="0"/>
              </a:rPr>
              <a:t>Gradiente descendente em </a:t>
            </a:r>
            <a:r>
              <a:rPr lang="pt-BR" altLang="pt-BR" b="1" dirty="0" err="1">
                <a:latin typeface="Montserrat" pitchFamily="2" charset="0"/>
              </a:rPr>
              <a:t>bach</a:t>
            </a:r>
            <a:r>
              <a:rPr lang="pt-BR" altLang="pt-BR" b="1" dirty="0">
                <a:latin typeface="Montserrat" pitchFamily="2" charset="0"/>
              </a:rPr>
              <a:t> (em lote)  </a:t>
            </a:r>
          </a:p>
          <a:p>
            <a:pPr marL="800100" lvl="1" indent="-342900" algn="just">
              <a:lnSpc>
                <a:spcPct val="150000"/>
              </a:lnSpc>
              <a:buFont typeface="+mj-lt"/>
              <a:buAutoNum type="arabicPeriod"/>
            </a:pPr>
            <a:r>
              <a:rPr lang="pt-BR" altLang="pt-BR" b="1" dirty="0">
                <a:latin typeface="Montserrat" pitchFamily="2" charset="0"/>
              </a:rPr>
              <a:t>Gradiente descendente estocástico </a:t>
            </a:r>
          </a:p>
          <a:p>
            <a:pPr marL="800100" lvl="1" indent="-342900" algn="just">
              <a:lnSpc>
                <a:spcPct val="150000"/>
              </a:lnSpc>
              <a:buFont typeface="+mj-lt"/>
              <a:buAutoNum type="arabicPeriod"/>
            </a:pPr>
            <a:r>
              <a:rPr lang="pt-BR" altLang="pt-BR" b="1" dirty="0">
                <a:latin typeface="Montserrat" pitchFamily="2" charset="0"/>
              </a:rPr>
              <a:t>Gradiente descendente em </a:t>
            </a:r>
            <a:r>
              <a:rPr lang="pt-BR" altLang="pt-BR" b="1" dirty="0" err="1">
                <a:latin typeface="Montserrat" pitchFamily="2" charset="0"/>
              </a:rPr>
              <a:t>mini-batch</a:t>
            </a:r>
            <a:r>
              <a:rPr lang="pt-BR" altLang="pt-BR" b="1" dirty="0">
                <a:latin typeface="Montserrat" pitchFamily="2" charset="0"/>
              </a:rPr>
              <a:t>.</a:t>
            </a:r>
          </a:p>
          <a:p>
            <a:pPr marL="285750" indent="-285750" algn="just">
              <a:lnSpc>
                <a:spcPct val="150000"/>
              </a:lnSpc>
              <a:buFont typeface="Wingdings" panose="05000000000000000000" pitchFamily="2" charset="2"/>
              <a:buChar char="§"/>
            </a:pPr>
            <a:endParaRPr lang="pt-BR" altLang="pt-BR" b="1" dirty="0">
              <a:latin typeface="Montserrat" pitchFamily="2" charset="0"/>
            </a:endParaRPr>
          </a:p>
          <a:p>
            <a:pPr algn="just"/>
            <a:endParaRPr lang="pt-BR" altLang="pt-BR" b="1" dirty="0">
              <a:latin typeface="Montserrat" pitchFamily="2" charset="0"/>
            </a:endParaRPr>
          </a:p>
        </p:txBody>
      </p:sp>
      <p:sp>
        <p:nvSpPr>
          <p:cNvPr id="9" name="CaixaDeTexto 8">
            <a:extLst>
              <a:ext uri="{FF2B5EF4-FFF2-40B4-BE49-F238E27FC236}">
                <a16:creationId xmlns:a16="http://schemas.microsoft.com/office/drawing/2014/main" id="{6A6D2688-CBF1-86DA-6B2C-787B3CBB325B}"/>
              </a:ext>
            </a:extLst>
          </p:cNvPr>
          <p:cNvSpPr txBox="1"/>
          <p:nvPr/>
        </p:nvSpPr>
        <p:spPr>
          <a:xfrm>
            <a:off x="1445738" y="997639"/>
            <a:ext cx="9322904" cy="369332"/>
          </a:xfrm>
          <a:prstGeom prst="rect">
            <a:avLst/>
          </a:prstGeom>
          <a:noFill/>
        </p:spPr>
        <p:txBody>
          <a:bodyPr wrap="square">
            <a:spAutoFit/>
          </a:bodyPr>
          <a:lstStyle/>
          <a:p>
            <a:pPr algn="just"/>
            <a:r>
              <a:rPr lang="pt-BR" altLang="pt-BR" dirty="0">
                <a:latin typeface="Montserrat" pitchFamily="2" charset="0"/>
              </a:rPr>
              <a:t>Abordaremos duas maneiras diferentes de treinar uma </a:t>
            </a:r>
            <a:r>
              <a:rPr lang="pt-BR" altLang="pt-BR" b="1" dirty="0">
                <a:latin typeface="Montserrat" pitchFamily="2" charset="0"/>
              </a:rPr>
              <a:t> regressão linear</a:t>
            </a:r>
            <a:r>
              <a:rPr lang="pt-BR" altLang="pt-BR" dirty="0">
                <a:latin typeface="Montserrat" pitchFamily="2" charset="0"/>
              </a:rPr>
              <a:t>:</a:t>
            </a:r>
            <a:endParaRPr lang="pt-BR" altLang="pt-BR" b="1" dirty="0">
              <a:latin typeface="Montserrat" pitchFamily="2" charset="0"/>
            </a:endParaRPr>
          </a:p>
        </p:txBody>
      </p:sp>
    </p:spTree>
    <p:extLst>
      <p:ext uri="{BB962C8B-B14F-4D97-AF65-F5344CB8AC3E}">
        <p14:creationId xmlns:p14="http://schemas.microsoft.com/office/powerpoint/2010/main" val="31196204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CA6558-C7D7-62FA-C504-E5485D14DD94}"/>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1D9604CA-3EA9-00C9-2352-B7D7A0BB02AE}"/>
              </a:ext>
            </a:extLst>
          </p:cNvPr>
          <p:cNvSpPr txBox="1">
            <a:spLocks/>
          </p:cNvSpPr>
          <p:nvPr/>
        </p:nvSpPr>
        <p:spPr>
          <a:xfrm>
            <a:off x="1246955" y="219102"/>
            <a:ext cx="4860235"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2. Regressão Linear </a:t>
            </a:r>
            <a:endParaRPr lang="pt-BR" dirty="0">
              <a:solidFill>
                <a:schemeClr val="bg1"/>
              </a:solidFill>
            </a:endParaRPr>
          </a:p>
        </p:txBody>
      </p:sp>
      <p:sp>
        <p:nvSpPr>
          <p:cNvPr id="8" name="Rectangle 3">
            <a:extLst>
              <a:ext uri="{FF2B5EF4-FFF2-40B4-BE49-F238E27FC236}">
                <a16:creationId xmlns:a16="http://schemas.microsoft.com/office/drawing/2014/main" id="{6DB1277F-CEB9-DE5F-3668-F42B9A35DF6D}"/>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14" name="CaixaDeTexto 13">
            <a:extLst>
              <a:ext uri="{FF2B5EF4-FFF2-40B4-BE49-F238E27FC236}">
                <a16:creationId xmlns:a16="http://schemas.microsoft.com/office/drawing/2014/main" id="{D7132CE6-83C2-6088-2FB9-D293A12B4248}"/>
              </a:ext>
            </a:extLst>
          </p:cNvPr>
          <p:cNvSpPr txBox="1"/>
          <p:nvPr/>
        </p:nvSpPr>
        <p:spPr>
          <a:xfrm>
            <a:off x="308113" y="1560732"/>
            <a:ext cx="11499574" cy="1338828"/>
          </a:xfrm>
          <a:prstGeom prst="rect">
            <a:avLst/>
          </a:prstGeom>
          <a:noFill/>
        </p:spPr>
        <p:txBody>
          <a:bodyPr wrap="square">
            <a:spAutoFit/>
          </a:bodyPr>
          <a:lstStyle/>
          <a:p>
            <a:pPr algn="just"/>
            <a:endParaRPr lang="pt-BR" altLang="pt-BR" dirty="0">
              <a:latin typeface="Montserrat" pitchFamily="2" charset="0"/>
            </a:endParaRPr>
          </a:p>
          <a:p>
            <a:pPr algn="just"/>
            <a:endParaRPr lang="pt-BR" altLang="pt-BR" b="1" dirty="0">
              <a:latin typeface="Montserrat" pitchFamily="2" charset="0"/>
            </a:endParaRPr>
          </a:p>
          <a:p>
            <a:pPr algn="just">
              <a:lnSpc>
                <a:spcPct val="150000"/>
              </a:lnSpc>
            </a:pPr>
            <a:endParaRPr lang="pt-BR" altLang="pt-BR" b="1" dirty="0">
              <a:latin typeface="Montserrat" pitchFamily="2" charset="0"/>
            </a:endParaRPr>
          </a:p>
          <a:p>
            <a:pPr algn="just"/>
            <a:endParaRPr lang="pt-BR" altLang="pt-BR" b="1" dirty="0">
              <a:latin typeface="Montserrat" pitchFamily="2" charset="0"/>
            </a:endParaRPr>
          </a:p>
        </p:txBody>
      </p:sp>
      <p:sp>
        <p:nvSpPr>
          <p:cNvPr id="15" name="CaixaDeTexto 14">
            <a:extLst>
              <a:ext uri="{FF2B5EF4-FFF2-40B4-BE49-F238E27FC236}">
                <a16:creationId xmlns:a16="http://schemas.microsoft.com/office/drawing/2014/main" id="{E59604A7-E203-2BB2-44D5-CA3822A02A11}"/>
              </a:ext>
            </a:extLst>
          </p:cNvPr>
          <p:cNvSpPr txBox="1"/>
          <p:nvPr/>
        </p:nvSpPr>
        <p:spPr>
          <a:xfrm>
            <a:off x="1445738" y="997639"/>
            <a:ext cx="9322904" cy="369332"/>
          </a:xfrm>
          <a:prstGeom prst="rect">
            <a:avLst/>
          </a:prstGeom>
          <a:noFill/>
        </p:spPr>
        <p:txBody>
          <a:bodyPr wrap="square">
            <a:spAutoFit/>
          </a:bodyPr>
          <a:lstStyle/>
          <a:p>
            <a:pPr algn="just"/>
            <a:endParaRPr lang="pt-BR" altLang="pt-BR" b="1" dirty="0">
              <a:latin typeface="Montserrat" pitchFamily="2" charset="0"/>
            </a:endParaRPr>
          </a:p>
        </p:txBody>
      </p:sp>
      <p:pic>
        <p:nvPicPr>
          <p:cNvPr id="21" name="Imagem 20" descr="Diagrama, Esquemático&#10;&#10;O conteúdo gerado por IA pode estar incorreto.">
            <a:extLst>
              <a:ext uri="{FF2B5EF4-FFF2-40B4-BE49-F238E27FC236}">
                <a16:creationId xmlns:a16="http://schemas.microsoft.com/office/drawing/2014/main" id="{F6D36071-BFBA-6587-A0F7-26341416B2A1}"/>
              </a:ext>
            </a:extLst>
          </p:cNvPr>
          <p:cNvPicPr>
            <a:picLocks noChangeAspect="1"/>
          </p:cNvPicPr>
          <p:nvPr/>
        </p:nvPicPr>
        <p:blipFill>
          <a:blip r:embed="rId2"/>
          <a:stretch>
            <a:fillRect/>
          </a:stretch>
        </p:blipFill>
        <p:spPr>
          <a:xfrm>
            <a:off x="3528446" y="1406304"/>
            <a:ext cx="4820477" cy="1338827"/>
          </a:xfrm>
          <a:prstGeom prst="rect">
            <a:avLst/>
          </a:prstGeom>
        </p:spPr>
      </p:pic>
      <p:cxnSp>
        <p:nvCxnSpPr>
          <p:cNvPr id="4" name="Conector: Curvo 3">
            <a:extLst>
              <a:ext uri="{FF2B5EF4-FFF2-40B4-BE49-F238E27FC236}">
                <a16:creationId xmlns:a16="http://schemas.microsoft.com/office/drawing/2014/main" id="{2B4E3B26-2E64-49C3-6CB8-722851D6E540}"/>
              </a:ext>
            </a:extLst>
          </p:cNvPr>
          <p:cNvCxnSpPr/>
          <p:nvPr/>
        </p:nvCxnSpPr>
        <p:spPr>
          <a:xfrm>
            <a:off x="5543603" y="2230146"/>
            <a:ext cx="914400" cy="914400"/>
          </a:xfrm>
          <a:prstGeom prst="curved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CaixaDeTexto 8">
            <a:extLst>
              <a:ext uri="{FF2B5EF4-FFF2-40B4-BE49-F238E27FC236}">
                <a16:creationId xmlns:a16="http://schemas.microsoft.com/office/drawing/2014/main" id="{A1A05AF6-8FDD-4A43-54AB-0354CEE1EF9F}"/>
              </a:ext>
            </a:extLst>
          </p:cNvPr>
          <p:cNvSpPr txBox="1"/>
          <p:nvPr/>
        </p:nvSpPr>
        <p:spPr>
          <a:xfrm>
            <a:off x="6458002" y="2938892"/>
            <a:ext cx="3020615" cy="646331"/>
          </a:xfrm>
          <a:prstGeom prst="rect">
            <a:avLst/>
          </a:prstGeom>
          <a:noFill/>
        </p:spPr>
        <p:txBody>
          <a:bodyPr wrap="square" rtlCol="0">
            <a:spAutoFit/>
          </a:bodyPr>
          <a:lstStyle/>
          <a:p>
            <a:r>
              <a:rPr lang="pt-BR" dirty="0">
                <a:latin typeface="Montserrat" panose="00000500000000000000" pitchFamily="2" charset="0"/>
              </a:rPr>
              <a:t>viés (parâmetro do modelo )</a:t>
            </a:r>
          </a:p>
        </p:txBody>
      </p:sp>
      <p:cxnSp>
        <p:nvCxnSpPr>
          <p:cNvPr id="11" name="Conector de Seta Reta 10">
            <a:extLst>
              <a:ext uri="{FF2B5EF4-FFF2-40B4-BE49-F238E27FC236}">
                <a16:creationId xmlns:a16="http://schemas.microsoft.com/office/drawing/2014/main" id="{7E052344-1F01-E268-9C95-A6547B0CEBDA}"/>
              </a:ext>
            </a:extLst>
          </p:cNvPr>
          <p:cNvCxnSpPr>
            <a:cxnSpLocks/>
          </p:cNvCxnSpPr>
          <p:nvPr/>
        </p:nvCxnSpPr>
        <p:spPr>
          <a:xfrm flipH="1">
            <a:off x="3528445" y="2230146"/>
            <a:ext cx="929362" cy="104590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CaixaDeTexto 15">
            <a:extLst>
              <a:ext uri="{FF2B5EF4-FFF2-40B4-BE49-F238E27FC236}">
                <a16:creationId xmlns:a16="http://schemas.microsoft.com/office/drawing/2014/main" id="{C88A09F9-9E90-BDF3-19AC-E61D6CDC68FC}"/>
              </a:ext>
            </a:extLst>
          </p:cNvPr>
          <p:cNvSpPr txBox="1"/>
          <p:nvPr/>
        </p:nvSpPr>
        <p:spPr>
          <a:xfrm>
            <a:off x="2713383" y="3215117"/>
            <a:ext cx="1744424" cy="369332"/>
          </a:xfrm>
          <a:prstGeom prst="rect">
            <a:avLst/>
          </a:prstGeom>
          <a:noFill/>
        </p:spPr>
        <p:txBody>
          <a:bodyPr wrap="square" rtlCol="0">
            <a:spAutoFit/>
          </a:bodyPr>
          <a:lstStyle/>
          <a:p>
            <a:r>
              <a:rPr lang="pt-BR" dirty="0">
                <a:latin typeface="Montserrat" panose="00000500000000000000" pitchFamily="2" charset="0"/>
              </a:rPr>
              <a:t>valor previsto </a:t>
            </a:r>
          </a:p>
        </p:txBody>
      </p:sp>
      <p:cxnSp>
        <p:nvCxnSpPr>
          <p:cNvPr id="23" name="Conector de Seta Reta 22">
            <a:extLst>
              <a:ext uri="{FF2B5EF4-FFF2-40B4-BE49-F238E27FC236}">
                <a16:creationId xmlns:a16="http://schemas.microsoft.com/office/drawing/2014/main" id="{F4D36943-6173-8E6A-800C-212062D04817}"/>
              </a:ext>
            </a:extLst>
          </p:cNvPr>
          <p:cNvCxnSpPr>
            <a:cxnSpLocks/>
          </p:cNvCxnSpPr>
          <p:nvPr/>
        </p:nvCxnSpPr>
        <p:spPr>
          <a:xfrm flipV="1">
            <a:off x="6718852" y="1327638"/>
            <a:ext cx="0" cy="53126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5" name="CaixaDeTexto 24">
            <a:extLst>
              <a:ext uri="{FF2B5EF4-FFF2-40B4-BE49-F238E27FC236}">
                <a16:creationId xmlns:a16="http://schemas.microsoft.com/office/drawing/2014/main" id="{772B93B6-9D1F-6185-3B76-46675451FAF4}"/>
              </a:ext>
            </a:extLst>
          </p:cNvPr>
          <p:cNvSpPr txBox="1"/>
          <p:nvPr/>
        </p:nvSpPr>
        <p:spPr>
          <a:xfrm>
            <a:off x="5327374" y="929520"/>
            <a:ext cx="2782955" cy="369332"/>
          </a:xfrm>
          <a:prstGeom prst="rect">
            <a:avLst/>
          </a:prstGeom>
          <a:noFill/>
        </p:spPr>
        <p:txBody>
          <a:bodyPr wrap="square" rtlCol="0">
            <a:spAutoFit/>
          </a:bodyPr>
          <a:lstStyle/>
          <a:p>
            <a:r>
              <a:rPr lang="pt-BR" dirty="0">
                <a:latin typeface="Montserrat" panose="00000500000000000000" pitchFamily="2" charset="0"/>
              </a:rPr>
              <a:t>parâmetro do modelo </a:t>
            </a:r>
          </a:p>
        </p:txBody>
      </p:sp>
      <p:cxnSp>
        <p:nvCxnSpPr>
          <p:cNvPr id="28" name="Conector de Seta Reta 27">
            <a:extLst>
              <a:ext uri="{FF2B5EF4-FFF2-40B4-BE49-F238E27FC236}">
                <a16:creationId xmlns:a16="http://schemas.microsoft.com/office/drawing/2014/main" id="{1E563BDC-A083-04D3-39E1-62885EB31DFD}"/>
              </a:ext>
            </a:extLst>
          </p:cNvPr>
          <p:cNvCxnSpPr>
            <a:cxnSpLocks/>
          </p:cNvCxnSpPr>
          <p:nvPr/>
        </p:nvCxnSpPr>
        <p:spPr>
          <a:xfrm flipV="1">
            <a:off x="7281613" y="1676296"/>
            <a:ext cx="1021327" cy="31065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1" name="CaixaDeTexto 30">
            <a:extLst>
              <a:ext uri="{FF2B5EF4-FFF2-40B4-BE49-F238E27FC236}">
                <a16:creationId xmlns:a16="http://schemas.microsoft.com/office/drawing/2014/main" id="{D3423BAB-6A04-C6EC-F9F1-63F3F044D395}"/>
              </a:ext>
            </a:extLst>
          </p:cNvPr>
          <p:cNvSpPr txBox="1"/>
          <p:nvPr/>
        </p:nvSpPr>
        <p:spPr>
          <a:xfrm>
            <a:off x="8348923" y="1461400"/>
            <a:ext cx="3697302" cy="369332"/>
          </a:xfrm>
          <a:prstGeom prst="rect">
            <a:avLst/>
          </a:prstGeom>
          <a:noFill/>
        </p:spPr>
        <p:txBody>
          <a:bodyPr wrap="square" rtlCol="0">
            <a:spAutoFit/>
          </a:bodyPr>
          <a:lstStyle/>
          <a:p>
            <a:r>
              <a:rPr lang="pt-BR" dirty="0">
                <a:latin typeface="Montserrat" panose="00000500000000000000" pitchFamily="2" charset="0"/>
              </a:rPr>
              <a:t>valor  da i-</a:t>
            </a:r>
            <a:r>
              <a:rPr lang="pt-BR" dirty="0" err="1">
                <a:latin typeface="Montserrat" panose="00000500000000000000" pitchFamily="2" charset="0"/>
              </a:rPr>
              <a:t>ésima</a:t>
            </a:r>
            <a:r>
              <a:rPr lang="pt-BR" dirty="0">
                <a:latin typeface="Montserrat" panose="00000500000000000000" pitchFamily="2" charset="0"/>
              </a:rPr>
              <a:t> característica</a:t>
            </a:r>
          </a:p>
        </p:txBody>
      </p:sp>
      <p:sp>
        <p:nvSpPr>
          <p:cNvPr id="36" name="CaixaDeTexto 35">
            <a:extLst>
              <a:ext uri="{FF2B5EF4-FFF2-40B4-BE49-F238E27FC236}">
                <a16:creationId xmlns:a16="http://schemas.microsoft.com/office/drawing/2014/main" id="{697148D2-D670-E3E7-5951-94D1A34E2AD8}"/>
              </a:ext>
            </a:extLst>
          </p:cNvPr>
          <p:cNvSpPr txBox="1"/>
          <p:nvPr/>
        </p:nvSpPr>
        <p:spPr>
          <a:xfrm>
            <a:off x="668595" y="4535373"/>
            <a:ext cx="10882889" cy="369332"/>
          </a:xfrm>
          <a:prstGeom prst="rect">
            <a:avLst/>
          </a:prstGeom>
          <a:noFill/>
        </p:spPr>
        <p:txBody>
          <a:bodyPr wrap="square">
            <a:spAutoFit/>
          </a:bodyPr>
          <a:lstStyle/>
          <a:p>
            <a:r>
              <a:rPr lang="pt-BR" dirty="0">
                <a:latin typeface="Montserrat" panose="00000500000000000000" pitchFamily="2" charset="0"/>
              </a:rPr>
              <a:t>Isso pode ser escrito de uma forma vetorizada como vamos mostrar a seguir.</a:t>
            </a:r>
          </a:p>
        </p:txBody>
      </p:sp>
    </p:spTree>
    <p:extLst>
      <p:ext uri="{BB962C8B-B14F-4D97-AF65-F5344CB8AC3E}">
        <p14:creationId xmlns:p14="http://schemas.microsoft.com/office/powerpoint/2010/main" val="4202320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23C84-6CC5-F879-C083-6E9572EEB0D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BE7DA6F-C193-C065-2ABF-7CDC318B9315}"/>
              </a:ext>
            </a:extLst>
          </p:cNvPr>
          <p:cNvSpPr txBox="1">
            <a:spLocks/>
          </p:cNvSpPr>
          <p:nvPr/>
        </p:nvSpPr>
        <p:spPr>
          <a:xfrm>
            <a:off x="1142999" y="219103"/>
            <a:ext cx="4860235"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2. Regressão Linear </a:t>
            </a:r>
            <a:endParaRPr lang="pt-BR" dirty="0">
              <a:solidFill>
                <a:schemeClr val="bg1"/>
              </a:solidFill>
            </a:endParaRPr>
          </a:p>
        </p:txBody>
      </p:sp>
      <p:sp>
        <p:nvSpPr>
          <p:cNvPr id="8" name="Rectangle 3">
            <a:extLst>
              <a:ext uri="{FF2B5EF4-FFF2-40B4-BE49-F238E27FC236}">
                <a16:creationId xmlns:a16="http://schemas.microsoft.com/office/drawing/2014/main" id="{CB34FEEA-2CB4-8531-67E4-C9F2FFB2DB97}"/>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14" name="CaixaDeTexto 13">
            <a:extLst>
              <a:ext uri="{FF2B5EF4-FFF2-40B4-BE49-F238E27FC236}">
                <a16:creationId xmlns:a16="http://schemas.microsoft.com/office/drawing/2014/main" id="{045BE202-8AE0-6F60-4120-D4E0FCC863DC}"/>
              </a:ext>
            </a:extLst>
          </p:cNvPr>
          <p:cNvSpPr txBox="1"/>
          <p:nvPr/>
        </p:nvSpPr>
        <p:spPr>
          <a:xfrm>
            <a:off x="308113" y="1560732"/>
            <a:ext cx="11499574" cy="1338828"/>
          </a:xfrm>
          <a:prstGeom prst="rect">
            <a:avLst/>
          </a:prstGeom>
          <a:noFill/>
        </p:spPr>
        <p:txBody>
          <a:bodyPr wrap="square">
            <a:spAutoFit/>
          </a:bodyPr>
          <a:lstStyle/>
          <a:p>
            <a:pPr algn="just"/>
            <a:endParaRPr lang="pt-BR" altLang="pt-BR" dirty="0">
              <a:latin typeface="Montserrat" pitchFamily="2" charset="0"/>
            </a:endParaRPr>
          </a:p>
          <a:p>
            <a:pPr algn="just"/>
            <a:endParaRPr lang="pt-BR" altLang="pt-BR" b="1" dirty="0">
              <a:latin typeface="Montserrat" pitchFamily="2" charset="0"/>
            </a:endParaRPr>
          </a:p>
          <a:p>
            <a:pPr algn="just">
              <a:lnSpc>
                <a:spcPct val="150000"/>
              </a:lnSpc>
            </a:pPr>
            <a:endParaRPr lang="pt-BR" altLang="pt-BR" b="1" dirty="0">
              <a:latin typeface="Montserrat" pitchFamily="2" charset="0"/>
            </a:endParaRPr>
          </a:p>
          <a:p>
            <a:pPr algn="just"/>
            <a:endParaRPr lang="pt-BR" altLang="pt-BR" b="1" dirty="0">
              <a:latin typeface="Montserrat" pitchFamily="2" charset="0"/>
            </a:endParaRPr>
          </a:p>
        </p:txBody>
      </p:sp>
      <p:sp>
        <p:nvSpPr>
          <p:cNvPr id="15" name="CaixaDeTexto 14">
            <a:extLst>
              <a:ext uri="{FF2B5EF4-FFF2-40B4-BE49-F238E27FC236}">
                <a16:creationId xmlns:a16="http://schemas.microsoft.com/office/drawing/2014/main" id="{7B8F99F8-C929-66B7-214F-65037DC8E1F2}"/>
              </a:ext>
            </a:extLst>
          </p:cNvPr>
          <p:cNvSpPr txBox="1"/>
          <p:nvPr/>
        </p:nvSpPr>
        <p:spPr>
          <a:xfrm>
            <a:off x="1445738" y="997639"/>
            <a:ext cx="9322904" cy="369332"/>
          </a:xfrm>
          <a:prstGeom prst="rect">
            <a:avLst/>
          </a:prstGeom>
          <a:noFill/>
        </p:spPr>
        <p:txBody>
          <a:bodyPr wrap="square">
            <a:spAutoFit/>
          </a:bodyPr>
          <a:lstStyle/>
          <a:p>
            <a:pPr algn="just"/>
            <a:endParaRPr lang="pt-BR" altLang="pt-BR" b="1" dirty="0">
              <a:latin typeface="Montserrat" pitchFamily="2" charset="0"/>
            </a:endParaRPr>
          </a:p>
        </p:txBody>
      </p:sp>
      <p:pic>
        <p:nvPicPr>
          <p:cNvPr id="23" name="Imagem 22">
            <a:extLst>
              <a:ext uri="{FF2B5EF4-FFF2-40B4-BE49-F238E27FC236}">
                <a16:creationId xmlns:a16="http://schemas.microsoft.com/office/drawing/2014/main" id="{8EB3B768-2B00-C8A3-5343-B0D1D6B5B3B1}"/>
              </a:ext>
            </a:extLst>
          </p:cNvPr>
          <p:cNvPicPr>
            <a:picLocks noChangeAspect="1"/>
          </p:cNvPicPr>
          <p:nvPr/>
        </p:nvPicPr>
        <p:blipFill>
          <a:blip r:embed="rId2"/>
          <a:stretch>
            <a:fillRect/>
          </a:stretch>
        </p:blipFill>
        <p:spPr>
          <a:xfrm>
            <a:off x="2336878" y="884959"/>
            <a:ext cx="6782747" cy="2343477"/>
          </a:xfrm>
          <a:prstGeom prst="rect">
            <a:avLst/>
          </a:prstGeom>
        </p:spPr>
      </p:pic>
      <p:sp>
        <p:nvSpPr>
          <p:cNvPr id="24" name="CaixaDeTexto 23">
            <a:extLst>
              <a:ext uri="{FF2B5EF4-FFF2-40B4-BE49-F238E27FC236}">
                <a16:creationId xmlns:a16="http://schemas.microsoft.com/office/drawing/2014/main" id="{FA7EBC67-83F0-3DCB-5197-511A06CACA50}"/>
              </a:ext>
            </a:extLst>
          </p:cNvPr>
          <p:cNvSpPr txBox="1"/>
          <p:nvPr/>
        </p:nvSpPr>
        <p:spPr>
          <a:xfrm>
            <a:off x="308113" y="3309517"/>
            <a:ext cx="11883887" cy="646331"/>
          </a:xfrm>
          <a:prstGeom prst="rect">
            <a:avLst/>
          </a:prstGeom>
          <a:noFill/>
        </p:spPr>
        <p:txBody>
          <a:bodyPr wrap="square">
            <a:spAutoFit/>
          </a:bodyPr>
          <a:lstStyle/>
          <a:p>
            <a:pPr algn="just"/>
            <a:r>
              <a:rPr lang="pt-BR" dirty="0">
                <a:latin typeface="Montserrat" panose="00000500000000000000" pitchFamily="2" charset="0"/>
              </a:rPr>
              <a:t>Esse é o modelo de regressão linear da forma vetorizada.  Mas como vamos treiná-lo ?  Bastar encontrar os parâmetros que minimize a seguinte função de custo.</a:t>
            </a:r>
          </a:p>
        </p:txBody>
      </p:sp>
      <p:pic>
        <p:nvPicPr>
          <p:cNvPr id="26" name="Imagem 25" descr="Tela de computador com texto preto sobre fundo branco&#10;&#10;O conteúdo gerado por IA pode estar incorreto.">
            <a:extLst>
              <a:ext uri="{FF2B5EF4-FFF2-40B4-BE49-F238E27FC236}">
                <a16:creationId xmlns:a16="http://schemas.microsoft.com/office/drawing/2014/main" id="{7C57B53A-0C4C-3E94-D252-A751B6E54AA4}"/>
              </a:ext>
            </a:extLst>
          </p:cNvPr>
          <p:cNvPicPr>
            <a:picLocks noChangeAspect="1"/>
          </p:cNvPicPr>
          <p:nvPr/>
        </p:nvPicPr>
        <p:blipFill>
          <a:blip r:embed="rId3"/>
          <a:stretch>
            <a:fillRect/>
          </a:stretch>
        </p:blipFill>
        <p:spPr>
          <a:xfrm>
            <a:off x="3213652" y="4527238"/>
            <a:ext cx="4939748" cy="1152079"/>
          </a:xfrm>
          <a:prstGeom prst="rect">
            <a:avLst/>
          </a:prstGeom>
        </p:spPr>
      </p:pic>
      <p:cxnSp>
        <p:nvCxnSpPr>
          <p:cNvPr id="28" name="Conector de Seta Reta 27">
            <a:extLst>
              <a:ext uri="{FF2B5EF4-FFF2-40B4-BE49-F238E27FC236}">
                <a16:creationId xmlns:a16="http://schemas.microsoft.com/office/drawing/2014/main" id="{C4E0844D-52E8-452B-9CCC-F7647033FC8E}"/>
              </a:ext>
            </a:extLst>
          </p:cNvPr>
          <p:cNvCxnSpPr/>
          <p:nvPr/>
        </p:nvCxnSpPr>
        <p:spPr>
          <a:xfrm>
            <a:off x="6301409" y="5158409"/>
            <a:ext cx="0" cy="53585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9" name="CaixaDeTexto 28">
            <a:extLst>
              <a:ext uri="{FF2B5EF4-FFF2-40B4-BE49-F238E27FC236}">
                <a16:creationId xmlns:a16="http://schemas.microsoft.com/office/drawing/2014/main" id="{54B80523-C9B1-D793-C956-F955BC3A7895}"/>
              </a:ext>
            </a:extLst>
          </p:cNvPr>
          <p:cNvSpPr txBox="1"/>
          <p:nvPr/>
        </p:nvSpPr>
        <p:spPr>
          <a:xfrm>
            <a:off x="5121967" y="5675695"/>
            <a:ext cx="3031433" cy="369332"/>
          </a:xfrm>
          <a:prstGeom prst="rect">
            <a:avLst/>
          </a:prstGeom>
          <a:noFill/>
        </p:spPr>
        <p:txBody>
          <a:bodyPr wrap="square" rtlCol="0">
            <a:spAutoFit/>
          </a:bodyPr>
          <a:lstStyle/>
          <a:p>
            <a:r>
              <a:rPr lang="pt-BR" dirty="0">
                <a:latin typeface="Montserrat" panose="00000500000000000000" pitchFamily="2" charset="0"/>
              </a:rPr>
              <a:t>vetor dos parâmetros</a:t>
            </a:r>
          </a:p>
        </p:txBody>
      </p:sp>
      <p:sp>
        <p:nvSpPr>
          <p:cNvPr id="32" name="CaixaDeTexto 31">
            <a:extLst>
              <a:ext uri="{FF2B5EF4-FFF2-40B4-BE49-F238E27FC236}">
                <a16:creationId xmlns:a16="http://schemas.microsoft.com/office/drawing/2014/main" id="{EED16BF8-373B-A88B-FA2A-6F0A73A5EF93}"/>
              </a:ext>
            </a:extLst>
          </p:cNvPr>
          <p:cNvSpPr txBox="1"/>
          <p:nvPr/>
        </p:nvSpPr>
        <p:spPr>
          <a:xfrm>
            <a:off x="4283765" y="6280597"/>
            <a:ext cx="3200400" cy="369332"/>
          </a:xfrm>
          <a:prstGeom prst="rect">
            <a:avLst/>
          </a:prstGeom>
          <a:noFill/>
        </p:spPr>
        <p:txBody>
          <a:bodyPr wrap="square" rtlCol="0">
            <a:spAutoFit/>
          </a:bodyPr>
          <a:lstStyle/>
          <a:p>
            <a:r>
              <a:rPr lang="pt-BR" dirty="0">
                <a:latin typeface="Montserrat" panose="00000500000000000000" pitchFamily="2" charset="0"/>
              </a:rPr>
              <a:t>conjunto de treinamento</a:t>
            </a:r>
          </a:p>
        </p:txBody>
      </p:sp>
      <p:cxnSp>
        <p:nvCxnSpPr>
          <p:cNvPr id="34" name="Conector: Curvo 33">
            <a:extLst>
              <a:ext uri="{FF2B5EF4-FFF2-40B4-BE49-F238E27FC236}">
                <a16:creationId xmlns:a16="http://schemas.microsoft.com/office/drawing/2014/main" id="{F9431FA7-3910-E8FE-3DDB-21DD32683A05}"/>
              </a:ext>
            </a:extLst>
          </p:cNvPr>
          <p:cNvCxnSpPr>
            <a:cxnSpLocks/>
          </p:cNvCxnSpPr>
          <p:nvPr/>
        </p:nvCxnSpPr>
        <p:spPr>
          <a:xfrm rot="16200000" flipH="1">
            <a:off x="4249409" y="5292157"/>
            <a:ext cx="1152078" cy="884582"/>
          </a:xfrm>
          <a:prstGeom prst="curved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4" name="Conector: Angulado 43">
            <a:extLst>
              <a:ext uri="{FF2B5EF4-FFF2-40B4-BE49-F238E27FC236}">
                <a16:creationId xmlns:a16="http://schemas.microsoft.com/office/drawing/2014/main" id="{89B84E4D-40F3-E059-AB98-F4425B6BB99A}"/>
              </a:ext>
            </a:extLst>
          </p:cNvPr>
          <p:cNvCxnSpPr>
            <a:cxnSpLocks/>
          </p:cNvCxnSpPr>
          <p:nvPr/>
        </p:nvCxnSpPr>
        <p:spPr>
          <a:xfrm flipV="1">
            <a:off x="6096000" y="4191418"/>
            <a:ext cx="1477617" cy="438443"/>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47" name="CaixaDeTexto 46">
            <a:extLst>
              <a:ext uri="{FF2B5EF4-FFF2-40B4-BE49-F238E27FC236}">
                <a16:creationId xmlns:a16="http://schemas.microsoft.com/office/drawing/2014/main" id="{DFF72C2D-66A3-8FEF-A624-E5E121DA9525}"/>
              </a:ext>
            </a:extLst>
          </p:cNvPr>
          <p:cNvSpPr txBox="1"/>
          <p:nvPr/>
        </p:nvSpPr>
        <p:spPr>
          <a:xfrm>
            <a:off x="7573617" y="3996473"/>
            <a:ext cx="3657600" cy="369332"/>
          </a:xfrm>
          <a:prstGeom prst="rect">
            <a:avLst/>
          </a:prstGeom>
          <a:noFill/>
        </p:spPr>
        <p:txBody>
          <a:bodyPr wrap="square" rtlCol="0">
            <a:spAutoFit/>
          </a:bodyPr>
          <a:lstStyle/>
          <a:p>
            <a:r>
              <a:rPr lang="pt-BR" dirty="0">
                <a:latin typeface="Montserrat" panose="00000500000000000000" pitchFamily="2" charset="0"/>
              </a:rPr>
              <a:t>número de amostras</a:t>
            </a:r>
          </a:p>
        </p:txBody>
      </p:sp>
      <p:cxnSp>
        <p:nvCxnSpPr>
          <p:cNvPr id="52" name="Conector: Curvo 51">
            <a:extLst>
              <a:ext uri="{FF2B5EF4-FFF2-40B4-BE49-F238E27FC236}">
                <a16:creationId xmlns:a16="http://schemas.microsoft.com/office/drawing/2014/main" id="{545949CB-79AD-26B9-272B-8667D92EA975}"/>
              </a:ext>
            </a:extLst>
          </p:cNvPr>
          <p:cNvCxnSpPr/>
          <p:nvPr/>
        </p:nvCxnSpPr>
        <p:spPr>
          <a:xfrm>
            <a:off x="6637683" y="5103277"/>
            <a:ext cx="2009360" cy="941750"/>
          </a:xfrm>
          <a:prstGeom prst="curved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53" name="CaixaDeTexto 52">
            <a:extLst>
              <a:ext uri="{FF2B5EF4-FFF2-40B4-BE49-F238E27FC236}">
                <a16:creationId xmlns:a16="http://schemas.microsoft.com/office/drawing/2014/main" id="{95D6E745-A293-EE69-B312-F28C3E8A220E}"/>
              </a:ext>
            </a:extLst>
          </p:cNvPr>
          <p:cNvSpPr txBox="1"/>
          <p:nvPr/>
        </p:nvSpPr>
        <p:spPr>
          <a:xfrm>
            <a:off x="8736495" y="5860361"/>
            <a:ext cx="2494721" cy="369332"/>
          </a:xfrm>
          <a:prstGeom prst="rect">
            <a:avLst/>
          </a:prstGeom>
          <a:noFill/>
        </p:spPr>
        <p:txBody>
          <a:bodyPr wrap="square" rtlCol="0">
            <a:spAutoFit/>
          </a:bodyPr>
          <a:lstStyle/>
          <a:p>
            <a:r>
              <a:rPr lang="pt-BR" dirty="0">
                <a:latin typeface="Montserrat" panose="00000500000000000000" pitchFamily="2" charset="0"/>
              </a:rPr>
              <a:t>entradas</a:t>
            </a:r>
          </a:p>
        </p:txBody>
      </p:sp>
      <p:cxnSp>
        <p:nvCxnSpPr>
          <p:cNvPr id="57" name="Conector: Curvo 56">
            <a:extLst>
              <a:ext uri="{FF2B5EF4-FFF2-40B4-BE49-F238E27FC236}">
                <a16:creationId xmlns:a16="http://schemas.microsoft.com/office/drawing/2014/main" id="{73D1831F-2B50-444E-11C6-EFC581517353}"/>
              </a:ext>
            </a:extLst>
          </p:cNvPr>
          <p:cNvCxnSpPr/>
          <p:nvPr/>
        </p:nvCxnSpPr>
        <p:spPr>
          <a:xfrm>
            <a:off x="7484165" y="5103277"/>
            <a:ext cx="844826" cy="442758"/>
          </a:xfrm>
          <a:prstGeom prst="curved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58" name="CaixaDeTexto 57">
            <a:extLst>
              <a:ext uri="{FF2B5EF4-FFF2-40B4-BE49-F238E27FC236}">
                <a16:creationId xmlns:a16="http://schemas.microsoft.com/office/drawing/2014/main" id="{51A52C1F-5835-2F1C-30ED-0B0D5F421F03}"/>
              </a:ext>
            </a:extLst>
          </p:cNvPr>
          <p:cNvSpPr txBox="1"/>
          <p:nvPr/>
        </p:nvSpPr>
        <p:spPr>
          <a:xfrm>
            <a:off x="8398565" y="5367130"/>
            <a:ext cx="1326875" cy="369332"/>
          </a:xfrm>
          <a:prstGeom prst="rect">
            <a:avLst/>
          </a:prstGeom>
          <a:noFill/>
        </p:spPr>
        <p:txBody>
          <a:bodyPr wrap="square" rtlCol="0">
            <a:spAutoFit/>
          </a:bodyPr>
          <a:lstStyle/>
          <a:p>
            <a:r>
              <a:rPr lang="pt-BR" dirty="0">
                <a:latin typeface="Montserrat" panose="00000500000000000000" pitchFamily="2" charset="0"/>
              </a:rPr>
              <a:t>rótulo</a:t>
            </a:r>
          </a:p>
        </p:txBody>
      </p:sp>
    </p:spTree>
    <p:extLst>
      <p:ext uri="{BB962C8B-B14F-4D97-AF65-F5344CB8AC3E}">
        <p14:creationId xmlns:p14="http://schemas.microsoft.com/office/powerpoint/2010/main" val="36539910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0AB013-114A-BBFB-49CB-9BF51936459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B5886FD-9CC5-1E9D-BA7F-4A526D3E56E1}"/>
              </a:ext>
            </a:extLst>
          </p:cNvPr>
          <p:cNvSpPr txBox="1">
            <a:spLocks/>
          </p:cNvSpPr>
          <p:nvPr/>
        </p:nvSpPr>
        <p:spPr>
          <a:xfrm>
            <a:off x="1142999" y="219103"/>
            <a:ext cx="4860235"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2.2  Equação Normal</a:t>
            </a:r>
            <a:endParaRPr lang="pt-BR" dirty="0">
              <a:solidFill>
                <a:schemeClr val="bg1"/>
              </a:solidFill>
            </a:endParaRPr>
          </a:p>
        </p:txBody>
      </p:sp>
      <p:sp>
        <p:nvSpPr>
          <p:cNvPr id="8" name="Rectangle 3">
            <a:extLst>
              <a:ext uri="{FF2B5EF4-FFF2-40B4-BE49-F238E27FC236}">
                <a16:creationId xmlns:a16="http://schemas.microsoft.com/office/drawing/2014/main" id="{31F7F188-5638-A3C4-E11B-581C84C7C87C}"/>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6" name="CaixaDeTexto 5">
            <a:extLst>
              <a:ext uri="{FF2B5EF4-FFF2-40B4-BE49-F238E27FC236}">
                <a16:creationId xmlns:a16="http://schemas.microsoft.com/office/drawing/2014/main" id="{E6D84E37-6D20-224F-4CBA-1C1B8A7550E9}"/>
              </a:ext>
            </a:extLst>
          </p:cNvPr>
          <p:cNvSpPr txBox="1"/>
          <p:nvPr/>
        </p:nvSpPr>
        <p:spPr>
          <a:xfrm>
            <a:off x="536713" y="1302224"/>
            <a:ext cx="11229560" cy="646331"/>
          </a:xfrm>
          <a:prstGeom prst="rect">
            <a:avLst/>
          </a:prstGeom>
          <a:noFill/>
        </p:spPr>
        <p:txBody>
          <a:bodyPr wrap="square">
            <a:spAutoFit/>
          </a:bodyPr>
          <a:lstStyle/>
          <a:p>
            <a:pPr algn="just"/>
            <a:r>
              <a:rPr lang="pt-BR" altLang="pt-BR" dirty="0">
                <a:latin typeface="Montserrat" pitchFamily="2" charset="0"/>
              </a:rPr>
              <a:t>Vamos encontrar os valores que minimiza a função de custo  MSE de maneira geral.  Para isso vamos formular o problema de forma matricial.</a:t>
            </a:r>
          </a:p>
        </p:txBody>
      </p:sp>
      <p:pic>
        <p:nvPicPr>
          <p:cNvPr id="9" name="Imagem 8" descr="Interface gráfica do usuário, Aplicativo&#10;&#10;O conteúdo gerado por IA pode estar incorreto.">
            <a:extLst>
              <a:ext uri="{FF2B5EF4-FFF2-40B4-BE49-F238E27FC236}">
                <a16:creationId xmlns:a16="http://schemas.microsoft.com/office/drawing/2014/main" id="{8351D145-EE3E-CA07-D0FC-6729EA71E18D}"/>
              </a:ext>
            </a:extLst>
          </p:cNvPr>
          <p:cNvPicPr>
            <a:picLocks noChangeAspect="1"/>
          </p:cNvPicPr>
          <p:nvPr/>
        </p:nvPicPr>
        <p:blipFill>
          <a:blip r:embed="rId2"/>
          <a:stretch>
            <a:fillRect/>
          </a:stretch>
        </p:blipFill>
        <p:spPr>
          <a:xfrm>
            <a:off x="1065091" y="2071852"/>
            <a:ext cx="9471992" cy="2197914"/>
          </a:xfrm>
          <a:prstGeom prst="rect">
            <a:avLst/>
          </a:prstGeom>
        </p:spPr>
      </p:pic>
      <p:sp>
        <p:nvSpPr>
          <p:cNvPr id="4" name="CaixaDeTexto 3">
            <a:extLst>
              <a:ext uri="{FF2B5EF4-FFF2-40B4-BE49-F238E27FC236}">
                <a16:creationId xmlns:a16="http://schemas.microsoft.com/office/drawing/2014/main" id="{47ABB27C-6612-E619-A731-5ECA59C06E40}"/>
              </a:ext>
            </a:extLst>
          </p:cNvPr>
          <p:cNvSpPr txBox="1"/>
          <p:nvPr/>
        </p:nvSpPr>
        <p:spPr>
          <a:xfrm>
            <a:off x="492791" y="4466114"/>
            <a:ext cx="10715984" cy="369332"/>
          </a:xfrm>
          <a:prstGeom prst="rect">
            <a:avLst/>
          </a:prstGeom>
          <a:noFill/>
        </p:spPr>
        <p:txBody>
          <a:bodyPr wrap="square">
            <a:spAutoFit/>
          </a:bodyPr>
          <a:lstStyle/>
          <a:p>
            <a:pPr algn="just"/>
            <a:r>
              <a:rPr lang="pt-BR" altLang="pt-BR" dirty="0">
                <a:latin typeface="Montserrat" pitchFamily="2" charset="0"/>
              </a:rPr>
              <a:t>A função de custo é definida da seguinte forma:</a:t>
            </a:r>
          </a:p>
        </p:txBody>
      </p:sp>
      <p:pic>
        <p:nvPicPr>
          <p:cNvPr id="7" name="Imagem 6" descr="Texto&#10;&#10;O conteúdo gerado por IA pode estar incorreto.">
            <a:extLst>
              <a:ext uri="{FF2B5EF4-FFF2-40B4-BE49-F238E27FC236}">
                <a16:creationId xmlns:a16="http://schemas.microsoft.com/office/drawing/2014/main" id="{52309566-874C-1C97-FBC9-5EB498044179}"/>
              </a:ext>
            </a:extLst>
          </p:cNvPr>
          <p:cNvPicPr>
            <a:picLocks noChangeAspect="1"/>
          </p:cNvPicPr>
          <p:nvPr/>
        </p:nvPicPr>
        <p:blipFill>
          <a:blip r:embed="rId3"/>
          <a:stretch>
            <a:fillRect/>
          </a:stretch>
        </p:blipFill>
        <p:spPr>
          <a:xfrm>
            <a:off x="3210339" y="4869323"/>
            <a:ext cx="4949687" cy="1213425"/>
          </a:xfrm>
          <a:prstGeom prst="rect">
            <a:avLst/>
          </a:prstGeom>
        </p:spPr>
      </p:pic>
    </p:spTree>
    <p:extLst>
      <p:ext uri="{BB962C8B-B14F-4D97-AF65-F5344CB8AC3E}">
        <p14:creationId xmlns:p14="http://schemas.microsoft.com/office/powerpoint/2010/main" val="2046827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CB7E54-A0E0-60AE-B2B8-1C8944EA7BD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3C72E0F7-4462-3E3C-B159-F71C8CBDB850}"/>
              </a:ext>
            </a:extLst>
          </p:cNvPr>
          <p:cNvSpPr txBox="1">
            <a:spLocks/>
          </p:cNvSpPr>
          <p:nvPr/>
        </p:nvSpPr>
        <p:spPr>
          <a:xfrm>
            <a:off x="1142999" y="219103"/>
            <a:ext cx="4860235"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2.2  Equação Normal</a:t>
            </a:r>
            <a:endParaRPr lang="pt-BR" dirty="0">
              <a:solidFill>
                <a:schemeClr val="bg1"/>
              </a:solidFill>
            </a:endParaRPr>
          </a:p>
        </p:txBody>
      </p:sp>
      <p:sp>
        <p:nvSpPr>
          <p:cNvPr id="8" name="Rectangle 3">
            <a:extLst>
              <a:ext uri="{FF2B5EF4-FFF2-40B4-BE49-F238E27FC236}">
                <a16:creationId xmlns:a16="http://schemas.microsoft.com/office/drawing/2014/main" id="{8858AB50-D89C-563F-46F3-F271FD898F2A}"/>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6" name="CaixaDeTexto 5">
            <a:extLst>
              <a:ext uri="{FF2B5EF4-FFF2-40B4-BE49-F238E27FC236}">
                <a16:creationId xmlns:a16="http://schemas.microsoft.com/office/drawing/2014/main" id="{82033604-4654-F74D-2B70-F9B38B80D316}"/>
              </a:ext>
            </a:extLst>
          </p:cNvPr>
          <p:cNvSpPr txBox="1"/>
          <p:nvPr/>
        </p:nvSpPr>
        <p:spPr>
          <a:xfrm>
            <a:off x="1341783" y="1143001"/>
            <a:ext cx="10424490" cy="646331"/>
          </a:xfrm>
          <a:prstGeom prst="rect">
            <a:avLst/>
          </a:prstGeom>
          <a:noFill/>
        </p:spPr>
        <p:txBody>
          <a:bodyPr wrap="square">
            <a:spAutoFit/>
          </a:bodyPr>
          <a:lstStyle/>
          <a:p>
            <a:pPr algn="just"/>
            <a:r>
              <a:rPr lang="pt-BR" dirty="0">
                <a:latin typeface="Montserrat" panose="00000500000000000000" pitchFamily="2" charset="0"/>
              </a:rPr>
              <a:t>Para determinar os parâmetros ótimos precisamos fazer algumas continhas com derivadas de matrizes:</a:t>
            </a:r>
            <a:endParaRPr lang="pt-BR" altLang="pt-BR" dirty="0">
              <a:latin typeface="Montserrat" panose="00000500000000000000" pitchFamily="2" charset="0"/>
            </a:endParaRPr>
          </a:p>
        </p:txBody>
      </p:sp>
      <p:pic>
        <p:nvPicPr>
          <p:cNvPr id="5" name="Imagem 4" descr="Texto, Carta&#10;&#10;O conteúdo gerado por IA pode estar incorreto.">
            <a:extLst>
              <a:ext uri="{FF2B5EF4-FFF2-40B4-BE49-F238E27FC236}">
                <a16:creationId xmlns:a16="http://schemas.microsoft.com/office/drawing/2014/main" id="{BCD63008-9C05-3E71-152D-84F03822709D}"/>
              </a:ext>
            </a:extLst>
          </p:cNvPr>
          <p:cNvPicPr>
            <a:picLocks noChangeAspect="1"/>
          </p:cNvPicPr>
          <p:nvPr/>
        </p:nvPicPr>
        <p:blipFill>
          <a:blip r:embed="rId2"/>
          <a:stretch>
            <a:fillRect/>
          </a:stretch>
        </p:blipFill>
        <p:spPr>
          <a:xfrm>
            <a:off x="661142" y="2075718"/>
            <a:ext cx="10547633" cy="4126299"/>
          </a:xfrm>
          <a:prstGeom prst="rect">
            <a:avLst/>
          </a:prstGeom>
        </p:spPr>
      </p:pic>
    </p:spTree>
    <p:extLst>
      <p:ext uri="{BB962C8B-B14F-4D97-AF65-F5344CB8AC3E}">
        <p14:creationId xmlns:p14="http://schemas.microsoft.com/office/powerpoint/2010/main" val="2521035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E73D03-9CD1-2725-A887-4548AAF1EE5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728D3FE2-CE49-B05B-C359-6E1C559A3458}"/>
              </a:ext>
            </a:extLst>
          </p:cNvPr>
          <p:cNvSpPr txBox="1">
            <a:spLocks/>
          </p:cNvSpPr>
          <p:nvPr/>
        </p:nvSpPr>
        <p:spPr>
          <a:xfrm>
            <a:off x="1142999" y="219103"/>
            <a:ext cx="4860235" cy="584775"/>
          </a:xfrm>
          <a:prstGeom prst="rect">
            <a:avLst/>
          </a:prstGeom>
          <a:noFill/>
        </p:spPr>
        <p:txBody>
          <a:bodyPr wrap="square" rtlCol="0">
            <a:spAutoFit/>
          </a:bodyPr>
          <a:lstStyle>
            <a:defPPr>
              <a:defRPr lang="en-BR"/>
            </a:defPPr>
            <a:lvl1pPr>
              <a:defRPr sz="3200">
                <a:latin typeface="Montserrat" pitchFamily="2" charset="77"/>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pt-BR" dirty="0"/>
              <a:t>2.2  Equação Normal</a:t>
            </a:r>
            <a:endParaRPr lang="pt-BR" dirty="0">
              <a:solidFill>
                <a:schemeClr val="bg1"/>
              </a:solidFill>
            </a:endParaRPr>
          </a:p>
        </p:txBody>
      </p:sp>
      <p:sp>
        <p:nvSpPr>
          <p:cNvPr id="8" name="Rectangle 3">
            <a:extLst>
              <a:ext uri="{FF2B5EF4-FFF2-40B4-BE49-F238E27FC236}">
                <a16:creationId xmlns:a16="http://schemas.microsoft.com/office/drawing/2014/main" id="{F38A559E-2CFA-4DA6-F885-408E35930E03}"/>
              </a:ext>
            </a:extLst>
          </p:cNvPr>
          <p:cNvSpPr>
            <a:spLocks noChangeArrowheads="1"/>
          </p:cNvSpPr>
          <p:nvPr/>
        </p:nvSpPr>
        <p:spPr bwMode="auto">
          <a:xfrm>
            <a:off x="668595" y="2075718"/>
            <a:ext cx="10540180" cy="1200329"/>
          </a:xfrm>
          <a:prstGeom prst="rect">
            <a:avLst/>
          </a:prstGeom>
          <a:noFill/>
        </p:spPr>
        <p:txBody>
          <a:bodyPr wrap="square" rtlCol="0">
            <a:spAutoFit/>
          </a:bodyPr>
          <a:lstStyle/>
          <a:p>
            <a:endParaRPr lang="pt-BR" altLang="pt-BR" dirty="0">
              <a:latin typeface="Montserrat" pitchFamily="2" charset="0"/>
            </a:endParaRPr>
          </a:p>
          <a:p>
            <a:endParaRPr lang="pt-BR" altLang="pt-BR" dirty="0">
              <a:solidFill>
                <a:srgbClr val="1B55DC"/>
              </a:solidFill>
              <a:latin typeface="Montserrat" pitchFamily="2" charset="0"/>
            </a:endParaRPr>
          </a:p>
          <a:p>
            <a:endParaRPr lang="pt-BR" altLang="pt-BR" dirty="0">
              <a:latin typeface="Montserrat" pitchFamily="2" charset="0"/>
            </a:endParaRPr>
          </a:p>
          <a:p>
            <a:pPr marL="342900" indent="-342900">
              <a:buAutoNum type="arabicPeriod"/>
            </a:pPr>
            <a:endParaRPr lang="pt-BR" altLang="pt-BR" dirty="0">
              <a:solidFill>
                <a:srgbClr val="1B55DC"/>
              </a:solidFill>
              <a:latin typeface="Montserrat" pitchFamily="2" charset="0"/>
            </a:endParaRPr>
          </a:p>
        </p:txBody>
      </p:sp>
      <p:sp>
        <p:nvSpPr>
          <p:cNvPr id="6" name="CaixaDeTexto 5">
            <a:extLst>
              <a:ext uri="{FF2B5EF4-FFF2-40B4-BE49-F238E27FC236}">
                <a16:creationId xmlns:a16="http://schemas.microsoft.com/office/drawing/2014/main" id="{B69BE598-9E1A-D077-AD2F-061B0D989D0C}"/>
              </a:ext>
            </a:extLst>
          </p:cNvPr>
          <p:cNvSpPr txBox="1"/>
          <p:nvPr/>
        </p:nvSpPr>
        <p:spPr>
          <a:xfrm>
            <a:off x="480391" y="1580323"/>
            <a:ext cx="11231218" cy="923330"/>
          </a:xfrm>
          <a:prstGeom prst="rect">
            <a:avLst/>
          </a:prstGeom>
          <a:noFill/>
        </p:spPr>
        <p:txBody>
          <a:bodyPr wrap="square">
            <a:spAutoFit/>
          </a:bodyPr>
          <a:lstStyle/>
          <a:p>
            <a:pPr algn="just"/>
            <a:r>
              <a:rPr lang="pt-BR" altLang="pt-BR" dirty="0">
                <a:latin typeface="Montserrat" panose="00000500000000000000" pitchFamily="2" charset="0"/>
              </a:rPr>
              <a:t>Achamos os valores que minimizam a função custo MSE para regressão,  ela conhecida na literatura por </a:t>
            </a:r>
            <a:r>
              <a:rPr lang="pt-BR" altLang="pt-BR" b="1" dirty="0">
                <a:latin typeface="Montserrat" panose="00000500000000000000" pitchFamily="2" charset="0"/>
              </a:rPr>
              <a:t>equação normal</a:t>
            </a:r>
            <a:r>
              <a:rPr lang="pt-BR" altLang="pt-BR" dirty="0">
                <a:latin typeface="Montserrat" panose="00000500000000000000" pitchFamily="2" charset="0"/>
              </a:rPr>
              <a:t>. Agora vamos gerar alguns dados lineares para testar essa equação.</a:t>
            </a:r>
          </a:p>
        </p:txBody>
      </p:sp>
      <p:pic>
        <p:nvPicPr>
          <p:cNvPr id="7" name="Imagem 6" descr="Gráfico, Gráfico de dispersão&#10;&#10;O conteúdo gerado por IA pode estar incorreto.">
            <a:extLst>
              <a:ext uri="{FF2B5EF4-FFF2-40B4-BE49-F238E27FC236}">
                <a16:creationId xmlns:a16="http://schemas.microsoft.com/office/drawing/2014/main" id="{B6E7E685-F447-2DA2-2A6B-AFD153A86496}"/>
              </a:ext>
            </a:extLst>
          </p:cNvPr>
          <p:cNvPicPr>
            <a:picLocks noChangeAspect="1"/>
          </p:cNvPicPr>
          <p:nvPr/>
        </p:nvPicPr>
        <p:blipFill>
          <a:blip r:embed="rId2"/>
          <a:stretch>
            <a:fillRect/>
          </a:stretch>
        </p:blipFill>
        <p:spPr>
          <a:xfrm>
            <a:off x="668595" y="2615793"/>
            <a:ext cx="5642753" cy="3477110"/>
          </a:xfrm>
          <a:prstGeom prst="rect">
            <a:avLst/>
          </a:prstGeom>
        </p:spPr>
      </p:pic>
      <p:pic>
        <p:nvPicPr>
          <p:cNvPr id="10" name="Imagem 9" descr="Uma imagem contendo Gráfico&#10;&#10;O conteúdo gerado por IA pode estar incorreto.">
            <a:extLst>
              <a:ext uri="{FF2B5EF4-FFF2-40B4-BE49-F238E27FC236}">
                <a16:creationId xmlns:a16="http://schemas.microsoft.com/office/drawing/2014/main" id="{306280A0-BF9A-C7D1-D2BC-38B9FEFF66FB}"/>
              </a:ext>
            </a:extLst>
          </p:cNvPr>
          <p:cNvPicPr>
            <a:picLocks noChangeAspect="1"/>
          </p:cNvPicPr>
          <p:nvPr/>
        </p:nvPicPr>
        <p:blipFill>
          <a:blip r:embed="rId3"/>
          <a:stretch>
            <a:fillRect/>
          </a:stretch>
        </p:blipFill>
        <p:spPr>
          <a:xfrm>
            <a:off x="6311348" y="3276048"/>
            <a:ext cx="5754756" cy="2101022"/>
          </a:xfrm>
          <a:prstGeom prst="rect">
            <a:avLst/>
          </a:prstGeom>
        </p:spPr>
      </p:pic>
    </p:spTree>
    <p:extLst>
      <p:ext uri="{BB962C8B-B14F-4D97-AF65-F5344CB8AC3E}">
        <p14:creationId xmlns:p14="http://schemas.microsoft.com/office/powerpoint/2010/main" val="35335476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201D280CC1A3048B2747D95AEE83B38" ma:contentTypeVersion="11" ma:contentTypeDescription="Create a new document." ma:contentTypeScope="" ma:versionID="c33089d30d78a00919ced6f3745787c9">
  <xsd:schema xmlns:xsd="http://www.w3.org/2001/XMLSchema" xmlns:xs="http://www.w3.org/2001/XMLSchema" xmlns:p="http://schemas.microsoft.com/office/2006/metadata/properties" xmlns:ns2="e7ab74db-4238-406f-8cb3-c3fd899d474d" xmlns:ns3="2a6c6581-5816-4834-9ce9-3d5d3369796b" targetNamespace="http://schemas.microsoft.com/office/2006/metadata/properties" ma:root="true" ma:fieldsID="df2a0c6688de3ba6765304d5afdb0494" ns2:_="" ns3:_="">
    <xsd:import namespace="e7ab74db-4238-406f-8cb3-c3fd899d474d"/>
    <xsd:import namespace="2a6c6581-5816-4834-9ce9-3d5d3369796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7ab74db-4238-406f-8cb3-c3fd899d47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43d1b825-f36c-4a44-b9f3-096f26119b7b" ma:termSetId="09814cd3-568e-fe90-9814-8d621ff8fb84" ma:anchorId="fba54fb3-c3e1-fe81-a776-ca4b69148c4d" ma:open="true" ma:isKeyword="false">
      <xsd:complexType>
        <xsd:sequence>
          <xsd:element ref="pc:Terms" minOccurs="0" maxOccurs="1"/>
        </xsd:sequence>
      </xsd:complex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a6c6581-5816-4834-9ce9-3d5d3369796b"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85c90cd8-fe14-48ec-92ce-29aaa205d679}" ma:internalName="TaxCatchAll" ma:showField="CatchAllData" ma:web="2a6c6581-5816-4834-9ce9-3d5d3369796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e7ab74db-4238-406f-8cb3-c3fd899d474d">
      <Terms xmlns="http://schemas.microsoft.com/office/infopath/2007/PartnerControls"/>
    </lcf76f155ced4ddcb4097134ff3c332f>
    <TaxCatchAll xmlns="2a6c6581-5816-4834-9ce9-3d5d3369796b"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EC0B0CE-30B3-4B52-B246-448C0D316B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7ab74db-4238-406f-8cb3-c3fd899d474d"/>
    <ds:schemaRef ds:uri="2a6c6581-5816-4834-9ce9-3d5d3369796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E3EC452-5DD7-4E00-B1B3-1BE808B23149}">
  <ds:schemaRefs>
    <ds:schemaRef ds:uri="95d313ea-617e-4c52-9868-ce0f69784082"/>
    <ds:schemaRef ds:uri="http://purl.org/dc/elements/1.1/"/>
    <ds:schemaRef ds:uri="http://schemas.microsoft.com/office/2006/documentManagement/types"/>
    <ds:schemaRef ds:uri="http://schemas.openxmlformats.org/package/2006/metadata/core-properties"/>
    <ds:schemaRef ds:uri="http://purl.org/dc/terms/"/>
    <ds:schemaRef ds:uri="http://purl.org/dc/dcmitype/"/>
    <ds:schemaRef ds:uri="http://schemas.microsoft.com/office/infopath/2007/PartnerControls"/>
    <ds:schemaRef ds:uri="http://schemas.microsoft.com/office/2006/metadata/properties"/>
    <ds:schemaRef ds:uri="http://www.w3.org/XML/1998/namespace"/>
    <ds:schemaRef ds:uri="e7ab74db-4238-406f-8cb3-c3fd899d474d"/>
    <ds:schemaRef ds:uri="2a6c6581-5816-4834-9ce9-3d5d3369796b"/>
  </ds:schemaRefs>
</ds:datastoreItem>
</file>

<file path=customXml/itemProps3.xml><?xml version="1.0" encoding="utf-8"?>
<ds:datastoreItem xmlns:ds="http://schemas.openxmlformats.org/officeDocument/2006/customXml" ds:itemID="{ABC65A53-CB5D-4A46-8B09-F3CCAA88143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8768</TotalTime>
  <Words>1886</Words>
  <Application>Microsoft Office PowerPoint</Application>
  <PresentationFormat>Widescreen</PresentationFormat>
  <Paragraphs>219</Paragraphs>
  <Slides>34</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34</vt:i4>
      </vt:variant>
    </vt:vector>
  </HeadingPairs>
  <TitlesOfParts>
    <vt:vector size="40" baseType="lpstr">
      <vt:lpstr>Aptos</vt:lpstr>
      <vt:lpstr>Aptos Display</vt:lpstr>
      <vt:lpstr>Arial</vt:lpstr>
      <vt:lpstr>Montserrat</vt:lpstr>
      <vt:lpstr>Wingdings</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Susanna Johns</dc:creator>
  <cp:lastModifiedBy>Wington Vital</cp:lastModifiedBy>
  <cp:revision>24</cp:revision>
  <dcterms:created xsi:type="dcterms:W3CDTF">2024-12-02T21:15:35Z</dcterms:created>
  <dcterms:modified xsi:type="dcterms:W3CDTF">2025-09-02T02:51:31Z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0x010100B201D280CC1A3048B2747D95AEE83B38</vt:lpwstr>
  </property>
  <property fmtid="{D5CDD505-2E9C-101B-9397-08002B2CF9AE}" pid="3" name="MediaServiceImageTags">
    <vt:lpwstr/>
  </property>
</Properties>
</file>

<file path=docProps/thumbnail.jpeg>
</file>